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70" r:id="rId1"/>
    <p:sldMasterId id="2147483809" r:id="rId2"/>
  </p:sldMasterIdLst>
  <p:notesMasterIdLst>
    <p:notesMasterId r:id="rId17"/>
  </p:notesMasterIdLst>
  <p:handoutMasterIdLst>
    <p:handoutMasterId r:id="rId18"/>
  </p:handoutMasterIdLst>
  <p:sldIdLst>
    <p:sldId id="305" r:id="rId3"/>
    <p:sldId id="268" r:id="rId4"/>
    <p:sldId id="285" r:id="rId5"/>
    <p:sldId id="283" r:id="rId6"/>
    <p:sldId id="286" r:id="rId7"/>
    <p:sldId id="287" r:id="rId8"/>
    <p:sldId id="288" r:id="rId9"/>
    <p:sldId id="290" r:id="rId10"/>
    <p:sldId id="291" r:id="rId11"/>
    <p:sldId id="302" r:id="rId12"/>
    <p:sldId id="275" r:id="rId13"/>
    <p:sldId id="276" r:id="rId14"/>
    <p:sldId id="292" r:id="rId15"/>
    <p:sldId id="279" r:id="rId16"/>
  </p:sldIdLst>
  <p:sldSz cx="9144000" cy="6858000" type="screen4x3"/>
  <p:notesSz cx="6954838" cy="93091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9C507"/>
    <a:srgbClr val="FFFFCC"/>
    <a:srgbClr val="FF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171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21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130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40175" y="0"/>
            <a:ext cx="30130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4090D5E-F737-4304-989A-7F9D50DC7DEA}" type="datetimeFigureOut">
              <a:rPr lang="en-US" smtClean="0"/>
              <a:t>7/6/2015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42375"/>
            <a:ext cx="30130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40175" y="8842375"/>
            <a:ext cx="30130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942FBD-8E5D-4C9A-AE70-034B11AD41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635717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130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40175" y="0"/>
            <a:ext cx="30130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BDDADA-0C8F-4B96-A98F-6BE49C2EBD94}" type="datetimeFigureOut">
              <a:rPr lang="en-US" smtClean="0"/>
              <a:t>7/6/2015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50938" y="698500"/>
            <a:ext cx="4652962" cy="34909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95325" y="4421188"/>
            <a:ext cx="5564188" cy="418941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42375"/>
            <a:ext cx="30130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40175" y="8842375"/>
            <a:ext cx="30130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AC18B11-226E-4B4C-8795-6D57BE612D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43644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4E933BD-8CC5-48C6-947F-0C86BF7A7D2E}" type="datetimeFigureOut">
              <a:rPr lang="en-US" smtClean="0"/>
              <a:pPr/>
              <a:t>7/6/2015</a:t>
            </a:fld>
            <a:endParaRPr lang="en-US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47F22BA-041E-45CE-8168-AF63062198B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4E933BD-8CC5-48C6-947F-0C86BF7A7D2E}" type="datetimeFigureOut">
              <a:rPr lang="en-US" smtClean="0"/>
              <a:pPr/>
              <a:t>7/6/2015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47F22BA-041E-45CE-8168-AF63062198B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4E933BD-8CC5-48C6-947F-0C86BF7A7D2E}" type="datetimeFigureOut">
              <a:rPr lang="en-US" smtClean="0"/>
              <a:pPr/>
              <a:t>7/6/2015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47F22BA-041E-45CE-8168-AF63062198B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6219411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97965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3725890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835012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508078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437511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7808755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955400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4E933BD-8CC5-48C6-947F-0C86BF7A7D2E}" type="datetimeFigureOut">
              <a:rPr lang="en-US" smtClean="0"/>
              <a:pPr/>
              <a:t>7/6/2015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47F22BA-041E-45CE-8168-AF63062198B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2864485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718044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08014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4E933BD-8CC5-48C6-947F-0C86BF7A7D2E}" type="datetimeFigureOut">
              <a:rPr lang="en-US" smtClean="0"/>
              <a:pPr/>
              <a:t>7/6/2015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47F22BA-041E-45CE-8168-AF63062198B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4E933BD-8CC5-48C6-947F-0C86BF7A7D2E}" type="datetimeFigureOut">
              <a:rPr lang="en-US" smtClean="0"/>
              <a:pPr/>
              <a:t>7/6/2015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47F22BA-041E-45CE-8168-AF63062198B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4E933BD-8CC5-48C6-947F-0C86BF7A7D2E}" type="datetimeFigureOut">
              <a:rPr lang="en-US" smtClean="0"/>
              <a:pPr/>
              <a:t>7/6/2015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47F22BA-041E-45CE-8168-AF63062198B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4E933BD-8CC5-48C6-947F-0C86BF7A7D2E}" type="datetimeFigureOut">
              <a:rPr lang="en-US" smtClean="0"/>
              <a:pPr/>
              <a:t>7/6/2015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47F22BA-041E-45CE-8168-AF63062198B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4E933BD-8CC5-48C6-947F-0C86BF7A7D2E}" type="datetimeFigureOut">
              <a:rPr lang="en-US" smtClean="0"/>
              <a:pPr/>
              <a:t>7/6/2015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47F22BA-041E-45CE-8168-AF63062198B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Rectangle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4E933BD-8CC5-48C6-947F-0C86BF7A7D2E}" type="datetimeFigureOut">
              <a:rPr lang="en-US" smtClean="0"/>
              <a:pPr/>
              <a:t>7/6/2015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47F22BA-041E-45CE-8168-AF63062198B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4E933BD-8CC5-48C6-947F-0C86BF7A7D2E}" type="datetimeFigureOut">
              <a:rPr lang="en-US" smtClean="0"/>
              <a:pPr/>
              <a:t>7/6/2015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47F22BA-041E-45CE-8168-AF63062198B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9" name="Flowchart: Proces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Flowchart: Proces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24E933BD-8CC5-48C6-947F-0C86BF7A7D2E}" type="datetimeFigureOut">
              <a:rPr lang="en-US" smtClean="0"/>
              <a:pPr/>
              <a:t>7/6/2015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747F22BA-041E-45CE-8168-AF63062198B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1" r:id="rId1"/>
    <p:sldLayoutId id="2147483772" r:id="rId2"/>
    <p:sldLayoutId id="2147483773" r:id="rId3"/>
    <p:sldLayoutId id="2147483774" r:id="rId4"/>
    <p:sldLayoutId id="2147483775" r:id="rId5"/>
    <p:sldLayoutId id="2147483776" r:id="rId6"/>
    <p:sldLayoutId id="2147483777" r:id="rId7"/>
    <p:sldLayoutId id="2147483778" r:id="rId8"/>
    <p:sldLayoutId id="2147483779" r:id="rId9"/>
    <p:sldLayoutId id="2147483780" r:id="rId10"/>
    <p:sldLayoutId id="214748378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8B38C"/>
            </a:gs>
            <a:gs pos="100000">
              <a:srgbClr val="FFF9D3"/>
            </a:gs>
          </a:gsLst>
          <a:path path="rect">
            <a:fillToRect t="100000" r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0" name="Text Box 16"/>
          <p:cNvSpPr txBox="1">
            <a:spLocks noChangeArrowheads="1"/>
          </p:cNvSpPr>
          <p:nvPr userDrawn="1"/>
        </p:nvSpPr>
        <p:spPr bwMode="auto">
          <a:xfrm>
            <a:off x="0" y="0"/>
            <a:ext cx="13716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  <a:defRPr/>
            </a:pPr>
            <a:r>
              <a:rPr lang="en-US" sz="1200">
                <a:solidFill>
                  <a:srgbClr val="FFFFFF"/>
                </a:solidFill>
                <a:latin typeface="Book Antiqua" pitchFamily="18" charset="0"/>
              </a:rPr>
              <a:t>1-</a:t>
            </a:r>
            <a:fld id="{A089AE10-ADFC-4C54-893E-43EDCD67C8B5}" type="slidenum">
              <a:rPr lang="en-US" sz="1200">
                <a:solidFill>
                  <a:srgbClr val="FFFFFF"/>
                </a:solidFill>
                <a:latin typeface="Book Antiqua" pitchFamily="18" charset="0"/>
              </a:rPr>
              <a:pPr fontAlgn="base">
                <a:spcBef>
                  <a:spcPct val="50000"/>
                </a:spcBef>
                <a:spcAft>
                  <a:spcPct val="0"/>
                </a:spcAft>
                <a:defRPr/>
              </a:pPr>
              <a:t>‹#›</a:t>
            </a:fld>
            <a:endParaRPr lang="en-US" sz="1200">
              <a:solidFill>
                <a:srgbClr val="FFFFFF"/>
              </a:solidFill>
              <a:latin typeface="Book Antiqu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01218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0" r:id="rId1"/>
    <p:sldLayoutId id="2147483811" r:id="rId2"/>
    <p:sldLayoutId id="2147483812" r:id="rId3"/>
    <p:sldLayoutId id="2147483813" r:id="rId4"/>
    <p:sldLayoutId id="2147483814" r:id="rId5"/>
    <p:sldLayoutId id="2147483815" r:id="rId6"/>
    <p:sldLayoutId id="2147483816" r:id="rId7"/>
    <p:sldLayoutId id="2147483817" r:id="rId8"/>
    <p:sldLayoutId id="2147483818" r:id="rId9"/>
    <p:sldLayoutId id="2147483819" r:id="rId10"/>
    <p:sldLayoutId id="2147483820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4"/>
          <p:cNvSpPr>
            <a:spLocks noGrp="1" noChangeArrowheads="1"/>
          </p:cNvSpPr>
          <p:nvPr>
            <p:ph type="ctrTitle" idx="4294967295"/>
          </p:nvPr>
        </p:nvSpPr>
        <p:spPr bwMode="auto">
          <a:xfrm>
            <a:off x="762000" y="762000"/>
            <a:ext cx="7848600" cy="28956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ctr"/>
          <a:lstStyle/>
          <a:p>
            <a:pPr eaLnBrk="1" hangingPunct="1"/>
            <a:r>
              <a:rPr lang="en-US" b="1" dirty="0" smtClean="0">
                <a:solidFill>
                  <a:schemeClr val="hlink"/>
                </a:solidFill>
              </a:rPr>
              <a:t>Introduction to Data Mining</a:t>
            </a:r>
          </a:p>
        </p:txBody>
      </p:sp>
      <p:pic>
        <p:nvPicPr>
          <p:cNvPr id="1026" name="Picture 2" descr="http://ecx.images-amazon.com/images/I/51nnoB-Np7L._BO2,204,203,200_PIsitb-sticker-arrow-click,TopRight,35,-76_AA300_SH20_OU01_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715" t="58826" r="19746" b="11111"/>
          <a:stretch/>
        </p:blipFill>
        <p:spPr bwMode="auto">
          <a:xfrm>
            <a:off x="2971800" y="4083001"/>
            <a:ext cx="6190343" cy="2796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t0.gstatic.com/images?q=tbn:ANd9GcRuv4WXpCuZmF65vjojGdfH6gTVwGoV2qii-Sf5CndUyGEZ_hoV8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9028" y="4114799"/>
            <a:ext cx="2163402" cy="27504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4495800" y="3505200"/>
            <a:ext cx="5638800" cy="1905000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eaLnBrk="1" hangingPunct="1">
              <a:buNone/>
            </a:pPr>
            <a:endParaRPr lang="en-US" sz="2800" dirty="0" smtClean="0"/>
          </a:p>
        </p:txBody>
      </p:sp>
    </p:spTree>
    <p:extLst>
      <p:ext uri="{BB962C8B-B14F-4D97-AF65-F5344CB8AC3E}">
        <p14:creationId xmlns:p14="http://schemas.microsoft.com/office/powerpoint/2010/main" val="3447894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523999" y="2438400"/>
            <a:ext cx="6722481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Any problems with how </a:t>
            </a:r>
          </a:p>
          <a:p>
            <a:pPr algn="ctr"/>
            <a:r>
              <a:rPr lang="en-US" sz="4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we evaluated our model?</a:t>
            </a:r>
            <a:endParaRPr lang="en-US" sz="4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133025" y="4362654"/>
            <a:ext cx="750442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i="1" dirty="0" smtClean="0"/>
              <a:t>we tested the model against the data that was used to create it</a:t>
            </a:r>
            <a:endParaRPr lang="en-US" sz="2400" i="1" dirty="0"/>
          </a:p>
        </p:txBody>
      </p:sp>
    </p:spTree>
    <p:extLst>
      <p:ext uri="{BB962C8B-B14F-4D97-AF65-F5344CB8AC3E}">
        <p14:creationId xmlns:p14="http://schemas.microsoft.com/office/powerpoint/2010/main" val="25228750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4" name="Rectangle 4"/>
          <p:cNvSpPr>
            <a:spLocks noChangeArrowheads="1"/>
          </p:cNvSpPr>
          <p:nvPr/>
        </p:nvSpPr>
        <p:spPr bwMode="auto">
          <a:xfrm>
            <a:off x="838200" y="762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4400" dirty="0">
                <a:solidFill>
                  <a:schemeClr val="tx2"/>
                </a:solidFill>
              </a:rPr>
              <a:t>Data Interpretation</a:t>
            </a:r>
          </a:p>
        </p:txBody>
      </p:sp>
      <p:sp>
        <p:nvSpPr>
          <p:cNvPr id="25605" name="Rectangle 5"/>
          <p:cNvSpPr>
            <a:spLocks noChangeArrowheads="1"/>
          </p:cNvSpPr>
          <p:nvPr/>
        </p:nvSpPr>
        <p:spPr bwMode="auto">
          <a:xfrm>
            <a:off x="990600" y="1981200"/>
            <a:ext cx="74676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dirty="0" smtClean="0"/>
              <a:t>In real life we need to:</a:t>
            </a:r>
          </a:p>
          <a:p>
            <a:pPr marL="971550" lvl="1" indent="-514350">
              <a:spcBef>
                <a:spcPct val="20000"/>
              </a:spcBef>
              <a:buFont typeface="+mj-lt"/>
              <a:buAutoNum type="arabicPeriod"/>
            </a:pPr>
            <a:r>
              <a:rPr lang="en-US" sz="2800" dirty="0" smtClean="0">
                <a:solidFill>
                  <a:srgbClr val="0070C0"/>
                </a:solidFill>
              </a:rPr>
              <a:t>build model (i.e., classification rules) with one data set – Training Set</a:t>
            </a:r>
          </a:p>
          <a:p>
            <a:pPr marL="971550" lvl="1" indent="-514350">
              <a:spcBef>
                <a:spcPct val="20000"/>
              </a:spcBef>
              <a:buFont typeface="+mj-lt"/>
              <a:buAutoNum type="arabicPeriod"/>
            </a:pPr>
            <a:r>
              <a:rPr lang="en-US" sz="2800" dirty="0" smtClean="0">
                <a:solidFill>
                  <a:srgbClr val="0070C0"/>
                </a:solidFill>
              </a:rPr>
              <a:t>test model with another (independent) data set – Validation Set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1239078" y="6096000"/>
            <a:ext cx="713272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C00000"/>
                </a:solidFill>
              </a:rPr>
              <a:t>You just used your model to classify ten more people…</a:t>
            </a:r>
            <a:endParaRPr lang="en-US" sz="24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8" name="Rectangle 4"/>
          <p:cNvSpPr>
            <a:spLocks noChangeArrowheads="1"/>
          </p:cNvSpPr>
          <p:nvPr/>
        </p:nvSpPr>
        <p:spPr bwMode="auto">
          <a:xfrm>
            <a:off x="1066800" y="-762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r>
              <a:rPr lang="en-US" sz="3600" dirty="0">
                <a:solidFill>
                  <a:schemeClr val="tx2"/>
                </a:solidFill>
              </a:rPr>
              <a:t>Test Data Set</a:t>
            </a:r>
          </a:p>
        </p:txBody>
      </p:sp>
      <p:graphicFrame>
        <p:nvGraphicFramePr>
          <p:cNvPr id="26629" name="Group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93674695"/>
              </p:ext>
            </p:extLst>
          </p:nvPr>
        </p:nvGraphicFramePr>
        <p:xfrm>
          <a:off x="1219200" y="1162853"/>
          <a:ext cx="2667000" cy="4358640"/>
        </p:xfrm>
        <a:graphic>
          <a:graphicData uri="http://schemas.openxmlformats.org/drawingml/2006/table">
            <a:tbl>
              <a:tblPr/>
              <a:tblGrid>
                <a:gridCol w="1310105"/>
                <a:gridCol w="1356895"/>
              </a:tblGrid>
              <a:tr h="3746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Case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Model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30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17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Yes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46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18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Yes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46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19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Yes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30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Yes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46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Yes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30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22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Yes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46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46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Yes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30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46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26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4" name="Group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23418412"/>
              </p:ext>
            </p:extLst>
          </p:nvPr>
        </p:nvGraphicFramePr>
        <p:xfrm>
          <a:off x="3886200" y="1162853"/>
          <a:ext cx="1905000" cy="4358640"/>
        </p:xfrm>
        <a:graphic>
          <a:graphicData uri="http://schemas.openxmlformats.org/drawingml/2006/table">
            <a:tbl>
              <a:tblPr/>
              <a:tblGrid>
                <a:gridCol w="1905000"/>
              </a:tblGrid>
              <a:tr h="3746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Actual Buy?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30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Yes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46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Yes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46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Yes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30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Yes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46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Yes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30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Yes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46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46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30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46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3886200" y="145173"/>
            <a:ext cx="278896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C00000"/>
                </a:solidFill>
              </a:rPr>
              <a:t>Here is what the</a:t>
            </a:r>
          </a:p>
          <a:p>
            <a:r>
              <a:rPr lang="en-US" sz="2000" dirty="0" smtClean="0">
                <a:solidFill>
                  <a:srgbClr val="C00000"/>
                </a:solidFill>
              </a:rPr>
              <a:t>customer’s actually did…</a:t>
            </a:r>
            <a:endParaRPr lang="en-US" sz="2000" dirty="0">
              <a:solidFill>
                <a:srgbClr val="C00000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6172200" y="4499113"/>
            <a:ext cx="275588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20000"/>
              </a:spcBef>
            </a:pPr>
            <a:r>
              <a:rPr lang="en-US" sz="2800" dirty="0" smtClean="0">
                <a:solidFill>
                  <a:srgbClr val="C00000"/>
                </a:solidFill>
              </a:rPr>
              <a:t>confusion matrix?</a:t>
            </a:r>
            <a:endParaRPr lang="en-US" sz="2800" dirty="0">
              <a:solidFill>
                <a:srgbClr val="C00000"/>
              </a:solidFill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21245" y="5213390"/>
            <a:ext cx="4786312" cy="16256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ctangle 2"/>
          <p:cNvSpPr/>
          <p:nvPr/>
        </p:nvSpPr>
        <p:spPr>
          <a:xfrm>
            <a:off x="6172200" y="5715000"/>
            <a:ext cx="381000" cy="228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7467600" y="5703404"/>
            <a:ext cx="381000" cy="228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172200" y="6096000"/>
            <a:ext cx="381000" cy="228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467600" y="6096000"/>
            <a:ext cx="381000" cy="228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8458200" y="5715000"/>
            <a:ext cx="381000" cy="228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8479166" y="6094343"/>
            <a:ext cx="381000" cy="228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6173856" y="6405770"/>
            <a:ext cx="381000" cy="228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7467600" y="6443870"/>
            <a:ext cx="381000" cy="228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8464826" y="6443870"/>
            <a:ext cx="381000" cy="228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6147352" y="5633038"/>
            <a:ext cx="3257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?</a:t>
            </a:r>
            <a:endParaRPr lang="en-US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7446670" y="5647793"/>
            <a:ext cx="3257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?</a:t>
            </a:r>
            <a:endParaRPr lang="en-US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151270" y="6023977"/>
            <a:ext cx="3257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?</a:t>
            </a:r>
            <a:endParaRPr lang="en-US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7467600" y="6013173"/>
            <a:ext cx="3257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?</a:t>
            </a:r>
            <a:endParaRPr lang="en-US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  <p:bldP spid="3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5" grpId="0"/>
      <p:bldP spid="5" grpId="1"/>
      <p:bldP spid="19" grpId="0"/>
      <p:bldP spid="19" grpId="1"/>
      <p:bldP spid="20" grpId="0"/>
      <p:bldP spid="20" grpId="1"/>
      <p:bldP spid="21" grpId="0"/>
      <p:bldP spid="21" grpId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8" name="Rectangle 4"/>
          <p:cNvSpPr>
            <a:spLocks noChangeArrowheads="1"/>
          </p:cNvSpPr>
          <p:nvPr/>
        </p:nvSpPr>
        <p:spPr bwMode="auto">
          <a:xfrm>
            <a:off x="1066800" y="-762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r>
              <a:rPr lang="en-US" sz="4000" dirty="0" smtClean="0">
                <a:solidFill>
                  <a:schemeClr val="tx2"/>
                </a:solidFill>
              </a:rPr>
              <a:t>Measures</a:t>
            </a:r>
            <a:endParaRPr lang="en-US" sz="4000" dirty="0">
              <a:solidFill>
                <a:schemeClr val="tx2"/>
              </a:solidFill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21245" y="5213390"/>
            <a:ext cx="4786312" cy="16256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2" name="Rectangle 5"/>
          <p:cNvSpPr>
            <a:spLocks noChangeArrowheads="1"/>
          </p:cNvSpPr>
          <p:nvPr/>
        </p:nvSpPr>
        <p:spPr bwMode="auto">
          <a:xfrm>
            <a:off x="1011566" y="1066800"/>
            <a:ext cx="7467600" cy="403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2800" dirty="0"/>
              <a:t>Correct classification </a:t>
            </a:r>
            <a:r>
              <a:rPr lang="en-US" sz="2800" dirty="0" smtClean="0"/>
              <a:t>rate</a:t>
            </a:r>
            <a:endParaRPr lang="en-US" sz="2800" dirty="0"/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1200" dirty="0" smtClean="0"/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2800" dirty="0" smtClean="0"/>
              <a:t>Suppose you incurred costs each time:</a:t>
            </a:r>
          </a:p>
          <a:p>
            <a:pPr indent="-342900"/>
            <a:r>
              <a:rPr lang="en-US" sz="3200" dirty="0"/>
              <a:t>	</a:t>
            </a:r>
            <a:r>
              <a:rPr lang="en-US" sz="2400" dirty="0" smtClean="0">
                <a:solidFill>
                  <a:srgbClr val="0070C0"/>
                </a:solidFill>
              </a:rPr>
              <a:t>model predicted buy</a:t>
            </a:r>
            <a:r>
              <a:rPr lang="en-US" sz="2400" dirty="0">
                <a:solidFill>
                  <a:srgbClr val="0070C0"/>
                </a:solidFill>
              </a:rPr>
              <a:t>, </a:t>
            </a:r>
            <a:r>
              <a:rPr lang="en-US" sz="2400" dirty="0" smtClean="0">
                <a:solidFill>
                  <a:srgbClr val="0070C0"/>
                </a:solidFill>
              </a:rPr>
              <a:t>but customer didn’t</a:t>
            </a:r>
            <a:r>
              <a:rPr lang="en-US" sz="2400" dirty="0" smtClean="0"/>
              <a:t>    </a:t>
            </a:r>
            <a:endParaRPr lang="en-US" sz="2400" dirty="0"/>
          </a:p>
          <a:p>
            <a:pPr indent="-342900"/>
            <a:r>
              <a:rPr lang="en-US" sz="3200" dirty="0"/>
              <a:t>	</a:t>
            </a:r>
            <a:r>
              <a:rPr lang="en-US" sz="2400" dirty="0" smtClean="0">
                <a:solidFill>
                  <a:srgbClr val="0070C0"/>
                </a:solidFill>
              </a:rPr>
              <a:t>model predicted no buy,  but customer bought</a:t>
            </a:r>
            <a:r>
              <a:rPr lang="en-US" sz="2400" dirty="0" smtClean="0"/>
              <a:t> 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dirty="0" smtClean="0"/>
              <a:t>Cost of error?</a:t>
            </a:r>
            <a:endParaRPr lang="en-US" sz="3200" dirty="0"/>
          </a:p>
        </p:txBody>
      </p:sp>
      <p:sp>
        <p:nvSpPr>
          <p:cNvPr id="6" name="Rectangle 5"/>
          <p:cNvSpPr/>
          <p:nvPr/>
        </p:nvSpPr>
        <p:spPr>
          <a:xfrm>
            <a:off x="5563850" y="1060269"/>
            <a:ext cx="36420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 smtClean="0"/>
              <a:t>=</a:t>
            </a:r>
            <a:endParaRPr lang="en-US" sz="2400" dirty="0"/>
          </a:p>
        </p:txBody>
      </p:sp>
      <p:sp>
        <p:nvSpPr>
          <p:cNvPr id="8" name="Rectangle 7"/>
          <p:cNvSpPr/>
          <p:nvPr/>
        </p:nvSpPr>
        <p:spPr>
          <a:xfrm>
            <a:off x="7990089" y="1066800"/>
            <a:ext cx="97815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>
              <a:spcBef>
                <a:spcPct val="20000"/>
              </a:spcBef>
            </a:pPr>
            <a:r>
              <a:rPr lang="en-US" sz="2400" dirty="0"/>
              <a:t>= 0.90</a:t>
            </a:r>
          </a:p>
        </p:txBody>
      </p:sp>
      <p:sp>
        <p:nvSpPr>
          <p:cNvPr id="9" name="Rectangle 8"/>
          <p:cNvSpPr/>
          <p:nvPr/>
        </p:nvSpPr>
        <p:spPr>
          <a:xfrm>
            <a:off x="3933687" y="3798332"/>
            <a:ext cx="277191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20000"/>
              </a:spcBef>
            </a:pPr>
            <a:r>
              <a:rPr lang="en-US" sz="2400" dirty="0"/>
              <a:t>=1 x $</a:t>
            </a:r>
            <a:r>
              <a:rPr lang="en-US" sz="2400" dirty="0" smtClean="0"/>
              <a:t>200 </a:t>
            </a:r>
            <a:r>
              <a:rPr lang="en-US" sz="2400" dirty="0"/>
              <a:t>+ 0 x </a:t>
            </a:r>
            <a:r>
              <a:rPr lang="en-US" sz="2400" dirty="0" smtClean="0"/>
              <a:t>$20</a:t>
            </a:r>
            <a:endParaRPr lang="en-US" sz="2400" dirty="0"/>
          </a:p>
        </p:txBody>
      </p:sp>
      <p:sp>
        <p:nvSpPr>
          <p:cNvPr id="25" name="Oval 24"/>
          <p:cNvSpPr/>
          <p:nvPr/>
        </p:nvSpPr>
        <p:spPr>
          <a:xfrm>
            <a:off x="5930297" y="5668380"/>
            <a:ext cx="838200" cy="344403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Oval 25"/>
          <p:cNvSpPr/>
          <p:nvPr/>
        </p:nvSpPr>
        <p:spPr>
          <a:xfrm>
            <a:off x="7239000" y="6026200"/>
            <a:ext cx="838200" cy="344403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7387832" y="2362200"/>
            <a:ext cx="65594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>
              <a:spcBef>
                <a:spcPct val="20000"/>
              </a:spcBef>
            </a:pPr>
            <a:r>
              <a:rPr lang="en-US" dirty="0">
                <a:solidFill>
                  <a:srgbClr val="C00000"/>
                </a:solidFill>
              </a:rPr>
              <a:t>$</a:t>
            </a:r>
            <a:r>
              <a:rPr lang="en-US" dirty="0" smtClean="0">
                <a:solidFill>
                  <a:srgbClr val="C00000"/>
                </a:solidFill>
              </a:rPr>
              <a:t>200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8016365" y="2895600"/>
            <a:ext cx="54053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>
              <a:spcBef>
                <a:spcPct val="20000"/>
              </a:spcBef>
            </a:pPr>
            <a:r>
              <a:rPr lang="en-US" dirty="0" smtClean="0">
                <a:solidFill>
                  <a:srgbClr val="C00000"/>
                </a:solidFill>
              </a:rPr>
              <a:t>$20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6736217" y="3797180"/>
            <a:ext cx="107753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20000"/>
              </a:spcBef>
            </a:pPr>
            <a:r>
              <a:rPr lang="en-US" sz="2400" dirty="0" smtClean="0"/>
              <a:t>= </a:t>
            </a:r>
            <a:r>
              <a:rPr lang="en-US" sz="2400" dirty="0"/>
              <a:t>$</a:t>
            </a:r>
            <a:r>
              <a:rPr lang="en-US" sz="2400" dirty="0" smtClean="0"/>
              <a:t>200</a:t>
            </a:r>
            <a:endParaRPr lang="en-US" sz="2400" dirty="0"/>
          </a:p>
        </p:txBody>
      </p:sp>
      <p:cxnSp>
        <p:nvCxnSpPr>
          <p:cNvPr id="3" name="Straight Connector 2"/>
          <p:cNvCxnSpPr/>
          <p:nvPr/>
        </p:nvCxnSpPr>
        <p:spPr>
          <a:xfrm>
            <a:off x="6172200" y="1291101"/>
            <a:ext cx="157702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6468313" y="914400"/>
            <a:ext cx="10754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# correct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6172200" y="1300800"/>
            <a:ext cx="16914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total # classified</a:t>
            </a:r>
            <a:endParaRPr lang="en-US" dirty="0"/>
          </a:p>
        </p:txBody>
      </p:sp>
      <p:sp>
        <p:nvSpPr>
          <p:cNvPr id="17" name="Oval 16"/>
          <p:cNvSpPr/>
          <p:nvPr/>
        </p:nvSpPr>
        <p:spPr>
          <a:xfrm>
            <a:off x="6349396" y="956397"/>
            <a:ext cx="1308701" cy="344403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6748046" y="833735"/>
            <a:ext cx="33855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>
              <a:spcBef>
                <a:spcPct val="20000"/>
              </a:spcBef>
            </a:pPr>
            <a:r>
              <a:rPr lang="en-US" sz="2400" dirty="0" smtClean="0"/>
              <a:t>9</a:t>
            </a:r>
            <a:endParaRPr lang="en-US" sz="2400" dirty="0"/>
          </a:p>
        </p:txBody>
      </p:sp>
      <p:sp>
        <p:nvSpPr>
          <p:cNvPr id="20" name="Oval 19"/>
          <p:cNvSpPr/>
          <p:nvPr/>
        </p:nvSpPr>
        <p:spPr>
          <a:xfrm>
            <a:off x="6096000" y="1331997"/>
            <a:ext cx="1832365" cy="344403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Oval 20"/>
          <p:cNvSpPr/>
          <p:nvPr/>
        </p:nvSpPr>
        <p:spPr>
          <a:xfrm>
            <a:off x="8208750" y="6370603"/>
            <a:ext cx="838200" cy="344403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/>
          <p:cNvSpPr/>
          <p:nvPr/>
        </p:nvSpPr>
        <p:spPr>
          <a:xfrm>
            <a:off x="6705600" y="1290935"/>
            <a:ext cx="49244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>
              <a:spcBef>
                <a:spcPct val="20000"/>
              </a:spcBef>
            </a:pPr>
            <a:r>
              <a:rPr lang="en-US" sz="2400" dirty="0" smtClean="0"/>
              <a:t>10</a:t>
            </a:r>
            <a:endParaRPr lang="en-US" sz="2400" dirty="0"/>
          </a:p>
        </p:txBody>
      </p:sp>
      <p:sp>
        <p:nvSpPr>
          <p:cNvPr id="27" name="Oval 26"/>
          <p:cNvSpPr/>
          <p:nvPr/>
        </p:nvSpPr>
        <p:spPr>
          <a:xfrm>
            <a:off x="5924739" y="6032511"/>
            <a:ext cx="838200" cy="344403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/>
          <p:cNvSpPr/>
          <p:nvPr/>
        </p:nvSpPr>
        <p:spPr>
          <a:xfrm>
            <a:off x="7204669" y="5654813"/>
            <a:ext cx="838200" cy="344403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7315200" y="2009313"/>
            <a:ext cx="148636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i="1" dirty="0" smtClean="0">
                <a:solidFill>
                  <a:srgbClr val="00B050"/>
                </a:solidFill>
              </a:rPr>
              <a:t>marketing $$</a:t>
            </a:r>
            <a:endParaRPr lang="en-US" sz="2000" i="1" dirty="0">
              <a:solidFill>
                <a:srgbClr val="00B050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7308546" y="3200400"/>
            <a:ext cx="374045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i="1" dirty="0" smtClean="0">
                <a:solidFill>
                  <a:srgbClr val="00B050"/>
                </a:solidFill>
              </a:rPr>
              <a:t>data collecting $$</a:t>
            </a:r>
            <a:endParaRPr lang="en-US" sz="2000" i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16651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7" dur="20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D9CBAB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68" presetID="7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rgbClr val="D9CBAB"/>
                                      </p:to>
                                    </p:animClr>
                                    <p:set>
                                      <p:cBhvr>
                                        <p:cTn id="70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71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7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D9CBAB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73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74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D9CBAB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75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76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D9CBAB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77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7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D9CBAB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>
                      <p:stCondLst>
                        <p:cond delay="indefinite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6" grpId="1"/>
      <p:bldP spid="8" grpId="0"/>
      <p:bldP spid="8" grpId="1"/>
      <p:bldP spid="9" grpId="0"/>
      <p:bldP spid="25" grpId="0" animBg="1"/>
      <p:bldP spid="25" grpId="1" animBg="1"/>
      <p:bldP spid="26" grpId="0" animBg="1"/>
      <p:bldP spid="26" grpId="1" animBg="1"/>
      <p:bldP spid="18" grpId="0"/>
      <p:bldP spid="23" grpId="0"/>
      <p:bldP spid="12" grpId="0"/>
      <p:bldP spid="4" grpId="0"/>
      <p:bldP spid="4" grpId="1"/>
      <p:bldP spid="16" grpId="0"/>
      <p:bldP spid="16" grpId="1"/>
      <p:bldP spid="17" grpId="0" animBg="1"/>
      <p:bldP spid="17" grpId="1" animBg="1"/>
      <p:bldP spid="19" grpId="0"/>
      <p:bldP spid="19" grpId="1"/>
      <p:bldP spid="20" grpId="0" animBg="1"/>
      <p:bldP spid="20" grpId="1" animBg="1"/>
      <p:bldP spid="21" grpId="0" animBg="1"/>
      <p:bldP spid="21" grpId="1" animBg="1"/>
      <p:bldP spid="24" grpId="0"/>
      <p:bldP spid="24" grpId="1"/>
      <p:bldP spid="27" grpId="0" animBg="1"/>
      <p:bldP spid="27" grpId="1" animBg="1"/>
      <p:bldP spid="28" grpId="0" animBg="1"/>
      <p:bldP spid="28" grpId="1" animBg="1"/>
      <p:bldP spid="2" grpId="0"/>
      <p:bldP spid="2" grpId="1"/>
      <p:bldP spid="29" grpId="0"/>
      <p:bldP spid="29" grpId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00" name="Rectangle 4"/>
          <p:cNvSpPr>
            <a:spLocks noChangeArrowheads="1"/>
          </p:cNvSpPr>
          <p:nvPr/>
        </p:nvSpPr>
        <p:spPr bwMode="auto">
          <a:xfrm>
            <a:off x="685800" y="3048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4400" dirty="0">
                <a:solidFill>
                  <a:schemeClr val="tx2"/>
                </a:solidFill>
                <a:latin typeface="Arial Black" pitchFamily="34" charset="0"/>
              </a:rPr>
              <a:t>Goals</a:t>
            </a:r>
          </a:p>
        </p:txBody>
      </p:sp>
      <p:sp>
        <p:nvSpPr>
          <p:cNvPr id="29701" name="Rectangle 5"/>
          <p:cNvSpPr>
            <a:spLocks noChangeArrowheads="1"/>
          </p:cNvSpPr>
          <p:nvPr/>
        </p:nvSpPr>
        <p:spPr bwMode="auto">
          <a:xfrm>
            <a:off x="990600" y="1752600"/>
            <a:ext cx="7467600" cy="403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dirty="0" smtClean="0"/>
              <a:t>Avoid being too broad, i.e., don’t say…</a:t>
            </a:r>
          </a:p>
          <a:p>
            <a:pPr marL="800100" lvl="1" indent="-342900">
              <a:spcBef>
                <a:spcPct val="20000"/>
              </a:spcBef>
              <a:buFontTx/>
              <a:buChar char="•"/>
            </a:pPr>
            <a:r>
              <a:rPr lang="en-US" sz="2800" dirty="0" smtClean="0">
                <a:solidFill>
                  <a:srgbClr val="0070C0"/>
                </a:solidFill>
              </a:rPr>
              <a:t>“gain insight”</a:t>
            </a:r>
          </a:p>
          <a:p>
            <a:pPr marL="800100" lvl="1" indent="-342900">
              <a:spcBef>
                <a:spcPct val="20000"/>
              </a:spcBef>
              <a:buFontTx/>
              <a:buChar char="•"/>
            </a:pPr>
            <a:r>
              <a:rPr lang="en-US" sz="2800" dirty="0" smtClean="0">
                <a:solidFill>
                  <a:srgbClr val="0070C0"/>
                </a:solidFill>
              </a:rPr>
              <a:t>“discover meaningful patterns”</a:t>
            </a:r>
          </a:p>
          <a:p>
            <a:pPr marL="800100" lvl="1" indent="-342900">
              <a:spcBef>
                <a:spcPct val="20000"/>
              </a:spcBef>
              <a:buFontTx/>
              <a:buChar char="•"/>
            </a:pPr>
            <a:r>
              <a:rPr lang="en-US" sz="2800" dirty="0" smtClean="0">
                <a:solidFill>
                  <a:srgbClr val="0070C0"/>
                </a:solidFill>
              </a:rPr>
              <a:t>“learn interesting things”,…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1600" dirty="0" smtClean="0"/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dirty="0" smtClean="0"/>
              <a:t>Instead </a:t>
            </a:r>
            <a:r>
              <a:rPr lang="en-US" sz="3200" dirty="0"/>
              <a:t>be specific</a:t>
            </a:r>
          </a:p>
          <a:p>
            <a:pPr marL="800100" lvl="1" indent="-342900">
              <a:spcBef>
                <a:spcPct val="20000"/>
              </a:spcBef>
              <a:buFontTx/>
              <a:buChar char="•"/>
            </a:pPr>
            <a:r>
              <a:rPr lang="en-US" sz="2800" dirty="0" smtClean="0">
                <a:solidFill>
                  <a:srgbClr val="0070C0"/>
                </a:solidFill>
              </a:rPr>
              <a:t>We want to…</a:t>
            </a:r>
          </a:p>
          <a:p>
            <a:pPr marL="1257300" lvl="2" indent="-342900">
              <a:spcBef>
                <a:spcPct val="20000"/>
              </a:spcBef>
              <a:buFontTx/>
              <a:buChar char="•"/>
            </a:pPr>
            <a:r>
              <a:rPr lang="en-US" sz="2400" dirty="0" smtClean="0">
                <a:solidFill>
                  <a:srgbClr val="C00000"/>
                </a:solidFill>
              </a:rPr>
              <a:t>identify </a:t>
            </a:r>
            <a:r>
              <a:rPr lang="en-US" sz="2400" dirty="0">
                <a:solidFill>
                  <a:srgbClr val="C00000"/>
                </a:solidFill>
              </a:rPr>
              <a:t>customers likely </a:t>
            </a:r>
            <a:r>
              <a:rPr lang="en-US" sz="2400" dirty="0" smtClean="0">
                <a:solidFill>
                  <a:srgbClr val="C00000"/>
                </a:solidFill>
              </a:rPr>
              <a:t>to renew</a:t>
            </a:r>
          </a:p>
          <a:p>
            <a:pPr marL="1257300" lvl="2" indent="-342900">
              <a:spcBef>
                <a:spcPct val="20000"/>
              </a:spcBef>
              <a:buFontTx/>
              <a:buChar char="•"/>
            </a:pPr>
            <a:r>
              <a:rPr lang="en-US" sz="2400" dirty="0">
                <a:solidFill>
                  <a:srgbClr val="C00000"/>
                </a:solidFill>
              </a:rPr>
              <a:t>rank order by propensity to…</a:t>
            </a:r>
          </a:p>
          <a:p>
            <a:pPr marL="800100" lvl="1" indent="-342900">
              <a:spcBef>
                <a:spcPct val="20000"/>
              </a:spcBef>
              <a:buFontTx/>
              <a:buChar char="•"/>
            </a:pPr>
            <a:endParaRPr lang="en-US" sz="2400" dirty="0" smtClean="0"/>
          </a:p>
          <a:p>
            <a:pPr marL="1143000" lvl="2" indent="-228600">
              <a:spcBef>
                <a:spcPct val="20000"/>
              </a:spcBef>
              <a:buFontTx/>
              <a:buChar char="•"/>
            </a:pP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6" name="Rectangle 4"/>
          <p:cNvSpPr>
            <a:spLocks noChangeArrowheads="1"/>
          </p:cNvSpPr>
          <p:nvPr/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4400">
                <a:solidFill>
                  <a:schemeClr val="tx2"/>
                </a:solidFill>
              </a:rPr>
              <a:t>Example</a:t>
            </a:r>
          </a:p>
        </p:txBody>
      </p:sp>
      <p:sp>
        <p:nvSpPr>
          <p:cNvPr id="18437" name="Rectangle 5"/>
          <p:cNvSpPr>
            <a:spLocks noChangeArrowheads="1"/>
          </p:cNvSpPr>
          <p:nvPr/>
        </p:nvSpPr>
        <p:spPr bwMode="auto">
          <a:xfrm>
            <a:off x="990600" y="2057400"/>
            <a:ext cx="7239000" cy="403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dirty="0"/>
              <a:t>Training set for computer purchase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US" sz="2800" dirty="0">
                <a:solidFill>
                  <a:srgbClr val="0070C0"/>
                </a:solidFill>
              </a:rPr>
              <a:t>16 records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US" sz="2800" dirty="0">
                <a:solidFill>
                  <a:srgbClr val="0070C0"/>
                </a:solidFill>
              </a:rPr>
              <a:t>5 attributes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1600" dirty="0" smtClean="0"/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dirty="0" smtClean="0"/>
              <a:t>Goal</a:t>
            </a:r>
            <a:endParaRPr lang="en-US" sz="3200" dirty="0"/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US" sz="2800" dirty="0" smtClean="0">
                <a:solidFill>
                  <a:srgbClr val="0070C0"/>
                </a:solidFill>
              </a:rPr>
              <a:t>Predict whether an individual will purchase a computer</a:t>
            </a:r>
            <a:endParaRPr lang="en-US" sz="2800" dirty="0">
              <a:solidFill>
                <a:srgbClr val="0070C0"/>
              </a:solidFill>
            </a:endParaRP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endParaRPr lang="en-US" sz="2800" dirty="0"/>
          </a:p>
        </p:txBody>
      </p:sp>
      <p:pic>
        <p:nvPicPr>
          <p:cNvPr id="1026" name="Picture 2" descr="C:\Users\smahar\AppData\Local\Microsoft\Windows\Temporary Internet Files\Content.IE5\3EEVAO0H\MP900433172[1]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96199" y="114300"/>
            <a:ext cx="1411705" cy="1415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843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43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843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843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843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843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2029968" y="723900"/>
            <a:ext cx="6448425" cy="5676900"/>
            <a:chOff x="2029968" y="723900"/>
            <a:chExt cx="6448425" cy="5676900"/>
          </a:xfrm>
        </p:grpSpPr>
        <p:pic>
          <p:nvPicPr>
            <p:cNvPr id="2053" name="Picture 5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29968" y="723900"/>
              <a:ext cx="6448425" cy="56769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4" name="Picture 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39112" y="723900"/>
              <a:ext cx="809625" cy="56769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</p:pic>
      </p:grpSp>
      <p:sp>
        <p:nvSpPr>
          <p:cNvPr id="5" name="Rectangle 4"/>
          <p:cNvSpPr/>
          <p:nvPr/>
        </p:nvSpPr>
        <p:spPr>
          <a:xfrm>
            <a:off x="0" y="3683"/>
            <a:ext cx="1914883" cy="830997"/>
          </a:xfrm>
          <a:prstGeom prst="rect">
            <a:avLst/>
          </a:prstGeom>
          <a:solidFill>
            <a:srgbClr val="FFFFCC"/>
          </a:solidFill>
          <a:ln>
            <a:solidFill>
              <a:schemeClr val="bg1">
                <a:lumMod val="50000"/>
              </a:schemeClr>
            </a:solidFill>
          </a:ln>
        </p:spPr>
        <p:txBody>
          <a:bodyPr wrap="none">
            <a:spAutoFit/>
          </a:bodyPr>
          <a:lstStyle/>
          <a:p>
            <a:r>
              <a:rPr lang="en-US" sz="2400" dirty="0">
                <a:solidFill>
                  <a:schemeClr val="tx2"/>
                </a:solidFill>
              </a:rPr>
              <a:t>Data </a:t>
            </a:r>
            <a:endParaRPr lang="en-US" sz="2400" dirty="0" smtClean="0">
              <a:solidFill>
                <a:schemeClr val="tx2"/>
              </a:solidFill>
            </a:endParaRPr>
          </a:p>
          <a:p>
            <a:r>
              <a:rPr lang="en-US" sz="2400" dirty="0" smtClean="0">
                <a:solidFill>
                  <a:schemeClr val="tx2"/>
                </a:solidFill>
              </a:rPr>
              <a:t>Preprocessing</a:t>
            </a:r>
            <a:endParaRPr lang="en-US" sz="2400" dirty="0">
              <a:solidFill>
                <a:schemeClr val="tx2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286000" y="147935"/>
            <a:ext cx="26677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Anything strange?</a:t>
            </a:r>
            <a:endParaRPr lang="en-US" sz="2400" dirty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787360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3588" y="723900"/>
            <a:ext cx="6448425" cy="5676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ctangle 2"/>
          <p:cNvSpPr/>
          <p:nvPr/>
        </p:nvSpPr>
        <p:spPr>
          <a:xfrm>
            <a:off x="6019800" y="6396335"/>
            <a:ext cx="307359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20000"/>
              </a:spcBef>
            </a:pPr>
            <a:r>
              <a:rPr lang="en-US" sz="2400" dirty="0" smtClean="0">
                <a:solidFill>
                  <a:srgbClr val="FF0000"/>
                </a:solidFill>
              </a:rPr>
              <a:t>drop </a:t>
            </a:r>
            <a:r>
              <a:rPr lang="en-US" sz="2400" dirty="0">
                <a:solidFill>
                  <a:srgbClr val="FF0000"/>
                </a:solidFill>
              </a:rPr>
              <a:t>these noisy cases</a:t>
            </a: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9112" y="723900"/>
            <a:ext cx="809625" cy="5676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</p:pic>
      <p:cxnSp>
        <p:nvCxnSpPr>
          <p:cNvPr id="5" name="Straight Connector 4"/>
          <p:cNvCxnSpPr/>
          <p:nvPr/>
        </p:nvCxnSpPr>
        <p:spPr>
          <a:xfrm>
            <a:off x="1905000" y="6227762"/>
            <a:ext cx="678180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1866900" y="5922962"/>
            <a:ext cx="678180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0" y="3683"/>
            <a:ext cx="1914883" cy="830997"/>
          </a:xfrm>
          <a:prstGeom prst="rect">
            <a:avLst/>
          </a:prstGeom>
          <a:solidFill>
            <a:srgbClr val="FFFFCC"/>
          </a:solidFill>
          <a:ln>
            <a:solidFill>
              <a:schemeClr val="bg1">
                <a:lumMod val="50000"/>
              </a:schemeClr>
            </a:solidFill>
          </a:ln>
        </p:spPr>
        <p:txBody>
          <a:bodyPr wrap="none">
            <a:spAutoFit/>
          </a:bodyPr>
          <a:lstStyle/>
          <a:p>
            <a:r>
              <a:rPr lang="en-US" sz="2400" dirty="0">
                <a:solidFill>
                  <a:schemeClr val="tx2"/>
                </a:solidFill>
              </a:rPr>
              <a:t>Data </a:t>
            </a:r>
            <a:endParaRPr lang="en-US" sz="2400" dirty="0" smtClean="0">
              <a:solidFill>
                <a:schemeClr val="tx2"/>
              </a:solidFill>
            </a:endParaRPr>
          </a:p>
          <a:p>
            <a:r>
              <a:rPr lang="en-US" sz="2400" dirty="0" smtClean="0">
                <a:solidFill>
                  <a:schemeClr val="tx2"/>
                </a:solidFill>
              </a:rPr>
              <a:t>Preprocessing</a:t>
            </a:r>
            <a:endParaRPr lang="en-US" sz="2400" dirty="0">
              <a:solidFill>
                <a:schemeClr val="tx2"/>
              </a:solidFill>
            </a:endParaRPr>
          </a:p>
        </p:txBody>
      </p:sp>
      <p:sp>
        <p:nvSpPr>
          <p:cNvPr id="8" name="Oval 7"/>
          <p:cNvSpPr/>
          <p:nvPr/>
        </p:nvSpPr>
        <p:spPr>
          <a:xfrm>
            <a:off x="3657600" y="5750760"/>
            <a:ext cx="1066800" cy="344403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5638800" y="6071288"/>
            <a:ext cx="1143000" cy="344403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2286000" y="147935"/>
            <a:ext cx="26677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Anything strange?</a:t>
            </a:r>
            <a:endParaRPr lang="en-US" sz="2400" dirty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76815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8" grpId="1" animBg="1"/>
      <p:bldP spid="9" grpId="1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1639"/>
          <a:stretch/>
        </p:blipFill>
        <p:spPr bwMode="auto">
          <a:xfrm>
            <a:off x="2029968" y="722376"/>
            <a:ext cx="6448425" cy="50161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ctangle 2"/>
          <p:cNvSpPr/>
          <p:nvPr/>
        </p:nvSpPr>
        <p:spPr>
          <a:xfrm>
            <a:off x="3412585" y="6096000"/>
            <a:ext cx="387157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20000"/>
              </a:spcBef>
            </a:pPr>
            <a:r>
              <a:rPr lang="en-US" sz="2400" dirty="0" smtClean="0">
                <a:solidFill>
                  <a:srgbClr val="FF0000"/>
                </a:solidFill>
              </a:rPr>
              <a:t>can Excel handle these labels?</a:t>
            </a:r>
            <a:endParaRPr lang="en-US" sz="2400" dirty="0">
              <a:solidFill>
                <a:srgbClr val="FF0000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0" y="3683"/>
            <a:ext cx="1914883" cy="830997"/>
          </a:xfrm>
          <a:prstGeom prst="rect">
            <a:avLst/>
          </a:prstGeom>
          <a:solidFill>
            <a:srgbClr val="FFFFCC"/>
          </a:solidFill>
          <a:ln>
            <a:solidFill>
              <a:schemeClr val="bg1">
                <a:lumMod val="50000"/>
              </a:schemeClr>
            </a:solidFill>
          </a:ln>
        </p:spPr>
        <p:txBody>
          <a:bodyPr wrap="none">
            <a:spAutoFit/>
          </a:bodyPr>
          <a:lstStyle/>
          <a:p>
            <a:r>
              <a:rPr lang="en-US" sz="2400" dirty="0">
                <a:solidFill>
                  <a:schemeClr val="tx2"/>
                </a:solidFill>
              </a:rPr>
              <a:t>Data </a:t>
            </a:r>
            <a:endParaRPr lang="en-US" sz="2400" dirty="0" smtClean="0">
              <a:solidFill>
                <a:schemeClr val="tx2"/>
              </a:solidFill>
            </a:endParaRPr>
          </a:p>
          <a:p>
            <a:r>
              <a:rPr lang="en-US" sz="2400" dirty="0" smtClean="0">
                <a:solidFill>
                  <a:schemeClr val="tx2"/>
                </a:solidFill>
              </a:rPr>
              <a:t>Preprocessing</a:t>
            </a:r>
            <a:endParaRPr lang="en-US" sz="2400" dirty="0">
              <a:solidFill>
                <a:schemeClr val="tx2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4287728" y="6505694"/>
            <a:ext cx="20928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000" i="1" dirty="0">
                <a:solidFill>
                  <a:schemeClr val="tx2"/>
                </a:solidFill>
              </a:rPr>
              <a:t>d</a:t>
            </a:r>
            <a:r>
              <a:rPr lang="en-US" sz="2000" i="1" dirty="0" smtClean="0">
                <a:solidFill>
                  <a:schemeClr val="tx2"/>
                </a:solidFill>
              </a:rPr>
              <a:t>ata transformation</a:t>
            </a:r>
            <a:endParaRPr lang="en-US" sz="2000" i="1" dirty="0">
              <a:solidFill>
                <a:schemeClr val="tx2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7377845" y="6096000"/>
            <a:ext cx="59503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20000"/>
              </a:spcBef>
            </a:pPr>
            <a:r>
              <a:rPr lang="en-US" sz="2400" dirty="0" smtClean="0">
                <a:solidFill>
                  <a:srgbClr val="002060"/>
                </a:solidFill>
              </a:rPr>
              <a:t>No</a:t>
            </a:r>
            <a:endParaRPr lang="en-US" sz="2400" dirty="0">
              <a:solidFill>
                <a:srgbClr val="002060"/>
              </a:solidFill>
            </a:endParaRPr>
          </a:p>
        </p:txBody>
      </p:sp>
      <p:cxnSp>
        <p:nvCxnSpPr>
          <p:cNvPr id="6" name="Straight Arrow Connector 5"/>
          <p:cNvCxnSpPr/>
          <p:nvPr/>
        </p:nvCxnSpPr>
        <p:spPr>
          <a:xfrm flipH="1" flipV="1">
            <a:off x="3328987" y="5756255"/>
            <a:ext cx="1905000" cy="41148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flipH="1" flipV="1">
            <a:off x="4184271" y="5756255"/>
            <a:ext cx="1049716" cy="40941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H="1" flipV="1">
            <a:off x="5081587" y="5710535"/>
            <a:ext cx="152400" cy="45513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V="1">
            <a:off x="5233987" y="5710535"/>
            <a:ext cx="990600" cy="45513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 flipV="1">
            <a:off x="5233987" y="5756255"/>
            <a:ext cx="1905000" cy="41148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ectangle 21"/>
          <p:cNvSpPr/>
          <p:nvPr/>
        </p:nvSpPr>
        <p:spPr>
          <a:xfrm>
            <a:off x="2819400" y="-76200"/>
            <a:ext cx="15240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/>
            <a:r>
              <a:rPr lang="en-US" sz="1600" dirty="0">
                <a:solidFill>
                  <a:srgbClr val="FF0000"/>
                </a:solidFill>
                <a:cs typeface="Times New Roman" pitchFamily="18" charset="0"/>
              </a:rPr>
              <a:t>≤30 = 3	</a:t>
            </a:r>
          </a:p>
          <a:p>
            <a:pPr marL="0" lvl="1"/>
            <a:r>
              <a:rPr lang="en-US" sz="1600" dirty="0" smtClean="0">
                <a:solidFill>
                  <a:srgbClr val="FF0000"/>
                </a:solidFill>
                <a:cs typeface="Times New Roman" pitchFamily="18" charset="0"/>
              </a:rPr>
              <a:t>31-40 </a:t>
            </a:r>
            <a:r>
              <a:rPr lang="en-US" sz="1600" dirty="0">
                <a:solidFill>
                  <a:srgbClr val="FF0000"/>
                </a:solidFill>
                <a:cs typeface="Times New Roman" pitchFamily="18" charset="0"/>
              </a:rPr>
              <a:t>= 2	</a:t>
            </a:r>
            <a:endParaRPr lang="en-US" sz="1600" dirty="0" smtClean="0">
              <a:solidFill>
                <a:srgbClr val="FF0000"/>
              </a:solidFill>
              <a:cs typeface="Times New Roman" pitchFamily="18" charset="0"/>
            </a:endParaRPr>
          </a:p>
          <a:p>
            <a:pPr marL="0" lvl="1"/>
            <a:r>
              <a:rPr lang="en-US" sz="1600" dirty="0" smtClean="0">
                <a:solidFill>
                  <a:srgbClr val="FF0000"/>
                </a:solidFill>
                <a:cs typeface="Times New Roman" pitchFamily="18" charset="0"/>
              </a:rPr>
              <a:t>&gt;</a:t>
            </a:r>
            <a:r>
              <a:rPr lang="en-US" sz="1600" dirty="0">
                <a:solidFill>
                  <a:srgbClr val="FF0000"/>
                </a:solidFill>
                <a:cs typeface="Times New Roman" pitchFamily="18" charset="0"/>
              </a:rPr>
              <a:t>40 = 1</a:t>
            </a:r>
          </a:p>
        </p:txBody>
      </p:sp>
      <p:sp>
        <p:nvSpPr>
          <p:cNvPr id="25" name="Rectangle 24"/>
          <p:cNvSpPr/>
          <p:nvPr/>
        </p:nvSpPr>
        <p:spPr>
          <a:xfrm>
            <a:off x="3886200" y="0"/>
            <a:ext cx="1524000" cy="73866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lvl="1"/>
            <a:r>
              <a:rPr lang="en-US" sz="1600" dirty="0">
                <a:solidFill>
                  <a:srgbClr val="002060"/>
                </a:solidFill>
                <a:cs typeface="Times New Roman" pitchFamily="18" charset="0"/>
              </a:rPr>
              <a:t>High = </a:t>
            </a:r>
            <a:r>
              <a:rPr lang="en-US" sz="1600" dirty="0" smtClean="0">
                <a:solidFill>
                  <a:srgbClr val="002060"/>
                </a:solidFill>
                <a:cs typeface="Times New Roman" pitchFamily="18" charset="0"/>
              </a:rPr>
              <a:t>3</a:t>
            </a:r>
          </a:p>
          <a:p>
            <a:pPr marL="0" lvl="1"/>
            <a:r>
              <a:rPr lang="en-US" sz="1600" dirty="0" smtClean="0">
                <a:solidFill>
                  <a:srgbClr val="002060"/>
                </a:solidFill>
                <a:cs typeface="Times New Roman" pitchFamily="18" charset="0"/>
              </a:rPr>
              <a:t>Medium </a:t>
            </a:r>
            <a:r>
              <a:rPr lang="en-US" sz="1600" dirty="0">
                <a:solidFill>
                  <a:srgbClr val="002060"/>
                </a:solidFill>
                <a:cs typeface="Times New Roman" pitchFamily="18" charset="0"/>
              </a:rPr>
              <a:t>= </a:t>
            </a:r>
            <a:r>
              <a:rPr lang="en-US" sz="1600" dirty="0" smtClean="0">
                <a:solidFill>
                  <a:srgbClr val="002060"/>
                </a:solidFill>
                <a:cs typeface="Times New Roman" pitchFamily="18" charset="0"/>
              </a:rPr>
              <a:t>2</a:t>
            </a:r>
          </a:p>
          <a:p>
            <a:pPr marL="0" lvl="1"/>
            <a:r>
              <a:rPr lang="en-US" sz="1600" dirty="0" smtClean="0">
                <a:solidFill>
                  <a:srgbClr val="002060"/>
                </a:solidFill>
                <a:cs typeface="Times New Roman" pitchFamily="18" charset="0"/>
              </a:rPr>
              <a:t>Low </a:t>
            </a:r>
            <a:r>
              <a:rPr lang="en-US" sz="1600" dirty="0">
                <a:solidFill>
                  <a:srgbClr val="002060"/>
                </a:solidFill>
                <a:cs typeface="Times New Roman" pitchFamily="18" charset="0"/>
              </a:rPr>
              <a:t>= 1</a:t>
            </a:r>
          </a:p>
        </p:txBody>
      </p:sp>
      <p:sp>
        <p:nvSpPr>
          <p:cNvPr id="24" name="Rectangle 23"/>
          <p:cNvSpPr/>
          <p:nvPr/>
        </p:nvSpPr>
        <p:spPr>
          <a:xfrm>
            <a:off x="4410620" y="-30348"/>
            <a:ext cx="1315360" cy="6340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1">
              <a:spcBef>
                <a:spcPct val="20000"/>
              </a:spcBef>
            </a:pPr>
            <a:r>
              <a:rPr lang="en-US" sz="1600" dirty="0">
                <a:solidFill>
                  <a:srgbClr val="FF0000"/>
                </a:solidFill>
                <a:cs typeface="Times New Roman" pitchFamily="18" charset="0"/>
              </a:rPr>
              <a:t>Yes = </a:t>
            </a:r>
            <a:r>
              <a:rPr lang="en-US" sz="1600" dirty="0" smtClean="0">
                <a:solidFill>
                  <a:srgbClr val="FF0000"/>
                </a:solidFill>
                <a:cs typeface="Times New Roman" pitchFamily="18" charset="0"/>
              </a:rPr>
              <a:t>1 </a:t>
            </a:r>
          </a:p>
          <a:p>
            <a:pPr lvl="1">
              <a:spcBef>
                <a:spcPct val="20000"/>
              </a:spcBef>
            </a:pPr>
            <a:r>
              <a:rPr lang="en-US" sz="1600" dirty="0" smtClean="0">
                <a:solidFill>
                  <a:srgbClr val="FF0000"/>
                </a:solidFill>
                <a:cs typeface="Times New Roman" pitchFamily="18" charset="0"/>
              </a:rPr>
              <a:t>No </a:t>
            </a:r>
            <a:r>
              <a:rPr lang="en-US" sz="1600" dirty="0">
                <a:solidFill>
                  <a:srgbClr val="FF0000"/>
                </a:solidFill>
                <a:cs typeface="Times New Roman" pitchFamily="18" charset="0"/>
              </a:rPr>
              <a:t>= </a:t>
            </a:r>
            <a:r>
              <a:rPr lang="en-US" sz="1600" dirty="0" smtClean="0">
                <a:solidFill>
                  <a:srgbClr val="FF0000"/>
                </a:solidFill>
                <a:cs typeface="Times New Roman" pitchFamily="18" charset="0"/>
              </a:rPr>
              <a:t>2</a:t>
            </a:r>
            <a:endParaRPr lang="en-US" sz="1600" dirty="0">
              <a:solidFill>
                <a:srgbClr val="FF0000"/>
              </a:solidFill>
              <a:cs typeface="Times New Roman" pitchFamily="18" charset="0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5206614" y="22288"/>
            <a:ext cx="1736373" cy="6340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1">
              <a:spcBef>
                <a:spcPct val="20000"/>
              </a:spcBef>
            </a:pPr>
            <a:r>
              <a:rPr lang="en-US" sz="1600" dirty="0">
                <a:solidFill>
                  <a:srgbClr val="002060"/>
                </a:solidFill>
                <a:cs typeface="Times New Roman" pitchFamily="18" charset="0"/>
              </a:rPr>
              <a:t>Excellent = </a:t>
            </a:r>
            <a:r>
              <a:rPr lang="en-US" sz="1600" dirty="0" smtClean="0">
                <a:solidFill>
                  <a:srgbClr val="002060"/>
                </a:solidFill>
                <a:cs typeface="Times New Roman" pitchFamily="18" charset="0"/>
              </a:rPr>
              <a:t>2</a:t>
            </a:r>
          </a:p>
          <a:p>
            <a:pPr lvl="1">
              <a:spcBef>
                <a:spcPct val="20000"/>
              </a:spcBef>
            </a:pPr>
            <a:r>
              <a:rPr lang="en-US" sz="1600" dirty="0" smtClean="0">
                <a:solidFill>
                  <a:srgbClr val="002060"/>
                </a:solidFill>
                <a:cs typeface="Times New Roman" pitchFamily="18" charset="0"/>
              </a:rPr>
              <a:t>Fair </a:t>
            </a:r>
            <a:r>
              <a:rPr lang="en-US" sz="1600" dirty="0">
                <a:solidFill>
                  <a:srgbClr val="002060"/>
                </a:solidFill>
                <a:cs typeface="Times New Roman" pitchFamily="18" charset="0"/>
              </a:rPr>
              <a:t>= 1</a:t>
            </a:r>
          </a:p>
        </p:txBody>
      </p:sp>
      <p:sp>
        <p:nvSpPr>
          <p:cNvPr id="27" name="Rectangle 26"/>
          <p:cNvSpPr/>
          <p:nvPr/>
        </p:nvSpPr>
        <p:spPr>
          <a:xfrm>
            <a:off x="6324600" y="-28141"/>
            <a:ext cx="1564980" cy="6340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1">
              <a:spcBef>
                <a:spcPct val="20000"/>
              </a:spcBef>
            </a:pPr>
            <a:r>
              <a:rPr lang="en-US" sz="1600" dirty="0">
                <a:solidFill>
                  <a:srgbClr val="FF0000"/>
                </a:solidFill>
                <a:cs typeface="Times New Roman" pitchFamily="18" charset="0"/>
              </a:rPr>
              <a:t>Male =</a:t>
            </a:r>
            <a:r>
              <a:rPr lang="en-US" sz="1600" dirty="0" smtClean="0">
                <a:solidFill>
                  <a:srgbClr val="FF0000"/>
                </a:solidFill>
                <a:cs typeface="Times New Roman" pitchFamily="18" charset="0"/>
              </a:rPr>
              <a:t>1</a:t>
            </a:r>
          </a:p>
          <a:p>
            <a:pPr lvl="1">
              <a:spcBef>
                <a:spcPct val="20000"/>
              </a:spcBef>
            </a:pPr>
            <a:r>
              <a:rPr lang="en-US" sz="1600" dirty="0" smtClean="0">
                <a:solidFill>
                  <a:srgbClr val="FF0000"/>
                </a:solidFill>
                <a:cs typeface="Times New Roman" pitchFamily="18" charset="0"/>
              </a:rPr>
              <a:t>Female </a:t>
            </a:r>
            <a:r>
              <a:rPr lang="en-US" sz="1600" dirty="0">
                <a:solidFill>
                  <a:srgbClr val="FF0000"/>
                </a:solidFill>
                <a:cs typeface="Times New Roman" pitchFamily="18" charset="0"/>
              </a:rPr>
              <a:t>= 2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2862072" y="2404872"/>
            <a:ext cx="556563" cy="276999"/>
          </a:xfrm>
          <a:prstGeom prst="rect">
            <a:avLst/>
          </a:prstGeom>
          <a:solidFill>
            <a:schemeClr val="bg1"/>
          </a:solidFill>
        </p:spPr>
        <p:txBody>
          <a:bodyPr wrap="none" lIns="91440" tIns="0" bIns="0" rtlCol="0">
            <a:spAutoFit/>
          </a:bodyPr>
          <a:lstStyle/>
          <a:p>
            <a:r>
              <a:rPr lang="en-US" dirty="0" smtClean="0"/>
              <a:t>   </a:t>
            </a:r>
            <a:r>
              <a:rPr lang="en-US" dirty="0" smtClean="0">
                <a:solidFill>
                  <a:srgbClr val="FF0000"/>
                </a:solidFill>
              </a:rPr>
              <a:t>3 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2862072" y="3075801"/>
            <a:ext cx="556563" cy="276999"/>
          </a:xfrm>
          <a:prstGeom prst="rect">
            <a:avLst/>
          </a:prstGeom>
          <a:solidFill>
            <a:schemeClr val="bg1"/>
          </a:solidFill>
        </p:spPr>
        <p:txBody>
          <a:bodyPr wrap="none" lIns="91440" tIns="0" bIns="0" rtlCol="0">
            <a:spAutoFit/>
          </a:bodyPr>
          <a:lstStyle/>
          <a:p>
            <a:r>
              <a:rPr lang="en-US" dirty="0" smtClean="0"/>
              <a:t>   </a:t>
            </a:r>
            <a:r>
              <a:rPr lang="en-US" dirty="0" smtClean="0">
                <a:solidFill>
                  <a:srgbClr val="FF0000"/>
                </a:solidFill>
              </a:rPr>
              <a:t>3 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2862072" y="4066401"/>
            <a:ext cx="556563" cy="276999"/>
          </a:xfrm>
          <a:prstGeom prst="rect">
            <a:avLst/>
          </a:prstGeom>
          <a:solidFill>
            <a:schemeClr val="bg1"/>
          </a:solidFill>
        </p:spPr>
        <p:txBody>
          <a:bodyPr wrap="none" lIns="91440" tIns="0" bIns="0" rtlCol="0">
            <a:spAutoFit/>
          </a:bodyPr>
          <a:lstStyle/>
          <a:p>
            <a:r>
              <a:rPr lang="en-US" dirty="0" smtClean="0"/>
              <a:t>   </a:t>
            </a:r>
            <a:r>
              <a:rPr lang="en-US" dirty="0" smtClean="0">
                <a:solidFill>
                  <a:srgbClr val="FF0000"/>
                </a:solidFill>
              </a:rPr>
              <a:t>3 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2862072" y="4419600"/>
            <a:ext cx="556563" cy="276999"/>
          </a:xfrm>
          <a:prstGeom prst="rect">
            <a:avLst/>
          </a:prstGeom>
          <a:solidFill>
            <a:schemeClr val="bg1"/>
          </a:solidFill>
        </p:spPr>
        <p:txBody>
          <a:bodyPr wrap="none" lIns="91440" tIns="0" bIns="0" rtlCol="0">
            <a:spAutoFit/>
          </a:bodyPr>
          <a:lstStyle/>
          <a:p>
            <a:r>
              <a:rPr lang="en-US" dirty="0" smtClean="0"/>
              <a:t>   </a:t>
            </a:r>
            <a:r>
              <a:rPr lang="en-US" dirty="0" smtClean="0">
                <a:solidFill>
                  <a:srgbClr val="FF0000"/>
                </a:solidFill>
              </a:rPr>
              <a:t>3 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2862072" y="5057001"/>
            <a:ext cx="556563" cy="276999"/>
          </a:xfrm>
          <a:prstGeom prst="rect">
            <a:avLst/>
          </a:prstGeom>
          <a:solidFill>
            <a:schemeClr val="bg1"/>
          </a:solidFill>
        </p:spPr>
        <p:txBody>
          <a:bodyPr wrap="none" lIns="91440" tIns="0" bIns="0" rtlCol="0">
            <a:spAutoFit/>
          </a:bodyPr>
          <a:lstStyle/>
          <a:p>
            <a:r>
              <a:rPr lang="en-US" dirty="0" smtClean="0"/>
              <a:t>   </a:t>
            </a:r>
            <a:r>
              <a:rPr lang="en-US" dirty="0" smtClean="0">
                <a:solidFill>
                  <a:srgbClr val="FF0000"/>
                </a:solidFill>
              </a:rPr>
              <a:t>3 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2862072" y="1094601"/>
            <a:ext cx="748923" cy="276999"/>
          </a:xfrm>
          <a:prstGeom prst="rect">
            <a:avLst/>
          </a:prstGeom>
          <a:solidFill>
            <a:schemeClr val="bg1"/>
          </a:solidFill>
        </p:spPr>
        <p:txBody>
          <a:bodyPr wrap="none" lIns="91440" tIns="0" bIns="0" rtlCol="0">
            <a:spAutoFit/>
          </a:bodyPr>
          <a:lstStyle/>
          <a:p>
            <a:r>
              <a:rPr lang="en-US" dirty="0" smtClean="0"/>
              <a:t>   </a:t>
            </a:r>
            <a:r>
              <a:rPr lang="en-US" dirty="0" smtClean="0">
                <a:solidFill>
                  <a:srgbClr val="FF0000"/>
                </a:solidFill>
              </a:rPr>
              <a:t>2    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2862072" y="2085201"/>
            <a:ext cx="748923" cy="276999"/>
          </a:xfrm>
          <a:prstGeom prst="rect">
            <a:avLst/>
          </a:prstGeom>
          <a:solidFill>
            <a:schemeClr val="bg1"/>
          </a:solidFill>
        </p:spPr>
        <p:txBody>
          <a:bodyPr wrap="none" lIns="91440" tIns="0" bIns="0" rtlCol="0">
            <a:spAutoFit/>
          </a:bodyPr>
          <a:lstStyle/>
          <a:p>
            <a:r>
              <a:rPr lang="en-US" dirty="0" smtClean="0"/>
              <a:t>   </a:t>
            </a:r>
            <a:r>
              <a:rPr lang="en-US" dirty="0" smtClean="0">
                <a:solidFill>
                  <a:srgbClr val="FF0000"/>
                </a:solidFill>
              </a:rPr>
              <a:t>2    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2862072" y="3429000"/>
            <a:ext cx="813043" cy="276999"/>
          </a:xfrm>
          <a:prstGeom prst="rect">
            <a:avLst/>
          </a:prstGeom>
          <a:solidFill>
            <a:schemeClr val="bg1"/>
          </a:solidFill>
        </p:spPr>
        <p:txBody>
          <a:bodyPr wrap="none" lIns="91440" tIns="0" bIns="0" rtlCol="0">
            <a:spAutoFit/>
          </a:bodyPr>
          <a:lstStyle/>
          <a:p>
            <a:r>
              <a:rPr lang="en-US" dirty="0" smtClean="0"/>
              <a:t>   </a:t>
            </a:r>
            <a:r>
              <a:rPr lang="en-US" dirty="0" smtClean="0">
                <a:solidFill>
                  <a:srgbClr val="FF0000"/>
                </a:solidFill>
              </a:rPr>
              <a:t>2     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2862072" y="3761601"/>
            <a:ext cx="813043" cy="276999"/>
          </a:xfrm>
          <a:prstGeom prst="rect">
            <a:avLst/>
          </a:prstGeom>
          <a:solidFill>
            <a:schemeClr val="bg1"/>
          </a:solidFill>
        </p:spPr>
        <p:txBody>
          <a:bodyPr wrap="none" lIns="91440" tIns="0" bIns="0" rtlCol="0">
            <a:spAutoFit/>
          </a:bodyPr>
          <a:lstStyle/>
          <a:p>
            <a:r>
              <a:rPr lang="en-US" dirty="0" smtClean="0"/>
              <a:t>   </a:t>
            </a:r>
            <a:r>
              <a:rPr lang="en-US" dirty="0" smtClean="0">
                <a:solidFill>
                  <a:srgbClr val="FF0000"/>
                </a:solidFill>
              </a:rPr>
              <a:t>2     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2862072" y="1399401"/>
            <a:ext cx="748923" cy="276999"/>
          </a:xfrm>
          <a:prstGeom prst="rect">
            <a:avLst/>
          </a:prstGeom>
          <a:solidFill>
            <a:schemeClr val="bg1"/>
          </a:solidFill>
        </p:spPr>
        <p:txBody>
          <a:bodyPr wrap="none" lIns="91440" tIns="0" bIns="0" rtlCol="0">
            <a:spAutoFit/>
          </a:bodyPr>
          <a:lstStyle/>
          <a:p>
            <a:r>
              <a:rPr lang="en-US" dirty="0" smtClean="0"/>
              <a:t>   </a:t>
            </a:r>
            <a:r>
              <a:rPr lang="en-US" dirty="0" smtClean="0">
                <a:solidFill>
                  <a:srgbClr val="FF0000"/>
                </a:solidFill>
              </a:rPr>
              <a:t>1    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2862072" y="1752600"/>
            <a:ext cx="748923" cy="276999"/>
          </a:xfrm>
          <a:prstGeom prst="rect">
            <a:avLst/>
          </a:prstGeom>
          <a:solidFill>
            <a:schemeClr val="bg1"/>
          </a:solidFill>
        </p:spPr>
        <p:txBody>
          <a:bodyPr wrap="none" lIns="91440" tIns="0" bIns="0" rtlCol="0">
            <a:spAutoFit/>
          </a:bodyPr>
          <a:lstStyle/>
          <a:p>
            <a:r>
              <a:rPr lang="en-US" dirty="0" smtClean="0"/>
              <a:t>   </a:t>
            </a:r>
            <a:r>
              <a:rPr lang="en-US" dirty="0">
                <a:solidFill>
                  <a:srgbClr val="FF0000"/>
                </a:solidFill>
              </a:rPr>
              <a:t>1</a:t>
            </a:r>
            <a:r>
              <a:rPr lang="en-US" dirty="0" smtClean="0">
                <a:solidFill>
                  <a:srgbClr val="FF0000"/>
                </a:solidFill>
              </a:rPr>
              <a:t>    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2862072" y="2743200"/>
            <a:ext cx="813043" cy="276999"/>
          </a:xfrm>
          <a:prstGeom prst="rect">
            <a:avLst/>
          </a:prstGeom>
          <a:solidFill>
            <a:schemeClr val="bg1"/>
          </a:solidFill>
        </p:spPr>
        <p:txBody>
          <a:bodyPr wrap="none" lIns="91440" tIns="0" bIns="0" rtlCol="0">
            <a:spAutoFit/>
          </a:bodyPr>
          <a:lstStyle/>
          <a:p>
            <a:r>
              <a:rPr lang="en-US" dirty="0" smtClean="0"/>
              <a:t>   </a:t>
            </a:r>
            <a:r>
              <a:rPr lang="en-US" dirty="0" smtClean="0">
                <a:solidFill>
                  <a:srgbClr val="FF0000"/>
                </a:solidFill>
              </a:rPr>
              <a:t>1     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2862072" y="4752201"/>
            <a:ext cx="813043" cy="276999"/>
          </a:xfrm>
          <a:prstGeom prst="rect">
            <a:avLst/>
          </a:prstGeom>
          <a:solidFill>
            <a:schemeClr val="bg1"/>
          </a:solidFill>
        </p:spPr>
        <p:txBody>
          <a:bodyPr wrap="none" lIns="91440" tIns="0" bIns="0" rtlCol="0">
            <a:spAutoFit/>
          </a:bodyPr>
          <a:lstStyle/>
          <a:p>
            <a:r>
              <a:rPr lang="en-US" dirty="0" smtClean="0"/>
              <a:t>   </a:t>
            </a:r>
            <a:r>
              <a:rPr lang="en-US" dirty="0" smtClean="0">
                <a:solidFill>
                  <a:srgbClr val="FF0000"/>
                </a:solidFill>
              </a:rPr>
              <a:t>1     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2862072" y="5410200"/>
            <a:ext cx="813043" cy="276999"/>
          </a:xfrm>
          <a:prstGeom prst="rect">
            <a:avLst/>
          </a:prstGeom>
          <a:solidFill>
            <a:schemeClr val="bg1"/>
          </a:solidFill>
        </p:spPr>
        <p:txBody>
          <a:bodyPr wrap="none" lIns="91440" tIns="0" bIns="0" rtlCol="0">
            <a:spAutoFit/>
          </a:bodyPr>
          <a:lstStyle/>
          <a:p>
            <a:r>
              <a:rPr lang="en-US" dirty="0" smtClean="0"/>
              <a:t>   </a:t>
            </a:r>
            <a:r>
              <a:rPr lang="en-US" dirty="0">
                <a:solidFill>
                  <a:srgbClr val="FF0000"/>
                </a:solidFill>
              </a:rPr>
              <a:t>1</a:t>
            </a:r>
            <a:r>
              <a:rPr lang="en-US" dirty="0" smtClean="0">
                <a:solidFill>
                  <a:srgbClr val="FF0000"/>
                </a:solidFill>
              </a:rPr>
              <a:t>     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29968" y="725392"/>
            <a:ext cx="809625" cy="50101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</p:pic>
      <p:sp>
        <p:nvSpPr>
          <p:cNvPr id="44" name="Rectangle 43"/>
          <p:cNvSpPr/>
          <p:nvPr/>
        </p:nvSpPr>
        <p:spPr>
          <a:xfrm>
            <a:off x="7315200" y="3683"/>
            <a:ext cx="1315360" cy="6340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1">
              <a:spcBef>
                <a:spcPct val="20000"/>
              </a:spcBef>
            </a:pPr>
            <a:r>
              <a:rPr lang="en-US" sz="1600" dirty="0">
                <a:solidFill>
                  <a:srgbClr val="002060"/>
                </a:solidFill>
                <a:cs typeface="Times New Roman" pitchFamily="18" charset="0"/>
              </a:rPr>
              <a:t>Yes = </a:t>
            </a:r>
            <a:r>
              <a:rPr lang="en-US" sz="1600" dirty="0" smtClean="0">
                <a:solidFill>
                  <a:srgbClr val="002060"/>
                </a:solidFill>
                <a:cs typeface="Times New Roman" pitchFamily="18" charset="0"/>
              </a:rPr>
              <a:t>1 </a:t>
            </a:r>
          </a:p>
          <a:p>
            <a:pPr lvl="1">
              <a:spcBef>
                <a:spcPct val="20000"/>
              </a:spcBef>
            </a:pPr>
            <a:r>
              <a:rPr lang="en-US" sz="1600" dirty="0" smtClean="0">
                <a:solidFill>
                  <a:srgbClr val="002060"/>
                </a:solidFill>
                <a:cs typeface="Times New Roman" pitchFamily="18" charset="0"/>
              </a:rPr>
              <a:t>No </a:t>
            </a:r>
            <a:r>
              <a:rPr lang="en-US" sz="1600" dirty="0">
                <a:solidFill>
                  <a:srgbClr val="002060"/>
                </a:solidFill>
                <a:cs typeface="Times New Roman" pitchFamily="18" charset="0"/>
              </a:rPr>
              <a:t>= </a:t>
            </a:r>
            <a:r>
              <a:rPr lang="en-US" sz="1600" dirty="0" smtClean="0">
                <a:solidFill>
                  <a:srgbClr val="002060"/>
                </a:solidFill>
                <a:cs typeface="Times New Roman" pitchFamily="18" charset="0"/>
              </a:rPr>
              <a:t>0</a:t>
            </a:r>
            <a:endParaRPr lang="en-US" sz="1600" dirty="0">
              <a:solidFill>
                <a:srgbClr val="002060"/>
              </a:solidFill>
              <a:cs typeface="Times New Roman" pitchFamily="18" charset="0"/>
            </a:endParaRPr>
          </a:p>
        </p:txBody>
      </p:sp>
      <p:cxnSp>
        <p:nvCxnSpPr>
          <p:cNvPr id="45" name="Straight Arrow Connector 44"/>
          <p:cNvCxnSpPr/>
          <p:nvPr/>
        </p:nvCxnSpPr>
        <p:spPr>
          <a:xfrm flipV="1">
            <a:off x="5254180" y="5735543"/>
            <a:ext cx="2718700" cy="43219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345502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2" grpId="0"/>
      <p:bldP spid="8" grpId="0"/>
      <p:bldP spid="22" grpId="0"/>
      <p:bldP spid="25" grpId="0"/>
      <p:bldP spid="24" grpId="0"/>
      <p:bldP spid="26" grpId="0"/>
      <p:bldP spid="27" grpId="0"/>
      <p:bldP spid="29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 animBg="1"/>
      <p:bldP spid="42" grpId="0" animBg="1"/>
      <p:bldP spid="43" grpId="0" animBg="1"/>
      <p:bldP spid="4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29967" y="725392"/>
            <a:ext cx="6448425" cy="5010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1842" y="546574"/>
            <a:ext cx="6686550" cy="5200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ctangle 2"/>
          <p:cNvSpPr/>
          <p:nvPr/>
        </p:nvSpPr>
        <p:spPr>
          <a:xfrm>
            <a:off x="1143000" y="5930648"/>
            <a:ext cx="762599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20000"/>
              </a:spcBef>
            </a:pPr>
            <a:r>
              <a:rPr lang="en-US" sz="2400" dirty="0" smtClean="0">
                <a:solidFill>
                  <a:srgbClr val="FF0000"/>
                </a:solidFill>
              </a:rPr>
              <a:t>Which variables are strongly related to purchase likelihood?</a:t>
            </a:r>
            <a:endParaRPr lang="en-US" sz="2400" dirty="0">
              <a:solidFill>
                <a:srgbClr val="FF0000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818818" y="6309747"/>
            <a:ext cx="254954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20000"/>
              </a:spcBef>
            </a:pPr>
            <a:r>
              <a:rPr lang="en-US" sz="2400" dirty="0" smtClean="0"/>
              <a:t>correlation matrix</a:t>
            </a:r>
            <a:endParaRPr lang="en-US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1791842" y="84909"/>
            <a:ext cx="5638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Data -&gt; Data Analysis -&gt; Correlation</a:t>
            </a:r>
            <a:endParaRPr lang="en-US" sz="2400" dirty="0"/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3725" y="2247900"/>
            <a:ext cx="3952875" cy="2362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4785256" y="2667000"/>
            <a:ext cx="79220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B1:G15</a:t>
            </a:r>
            <a:endParaRPr lang="en-US" sz="1400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8" name="Straight Connector 7"/>
          <p:cNvCxnSpPr/>
          <p:nvPr/>
        </p:nvCxnSpPr>
        <p:spPr>
          <a:xfrm>
            <a:off x="3352800" y="3352800"/>
            <a:ext cx="152400" cy="15240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flipV="1">
            <a:off x="3337560" y="3368040"/>
            <a:ext cx="152400" cy="15240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H="1">
            <a:off x="6705600" y="2743200"/>
            <a:ext cx="914400" cy="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90176" y="69669"/>
            <a:ext cx="5356372" cy="17225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" name="Oval 15"/>
          <p:cNvSpPr/>
          <p:nvPr/>
        </p:nvSpPr>
        <p:spPr>
          <a:xfrm>
            <a:off x="7467600" y="1447800"/>
            <a:ext cx="838200" cy="344403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7467600" y="930936"/>
            <a:ext cx="132600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</a:rPr>
              <a:t>not gender</a:t>
            </a:r>
            <a:endParaRPr lang="en-US" sz="2000" dirty="0">
              <a:solidFill>
                <a:srgbClr val="FF0000"/>
              </a:solidFill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0" y="3683"/>
            <a:ext cx="1316386" cy="830997"/>
          </a:xfrm>
          <a:prstGeom prst="rect">
            <a:avLst/>
          </a:prstGeom>
          <a:solidFill>
            <a:srgbClr val="FFFFCC"/>
          </a:solidFill>
          <a:ln>
            <a:solidFill>
              <a:schemeClr val="bg1">
                <a:lumMod val="50000"/>
              </a:schemeClr>
            </a:solidFill>
          </a:ln>
        </p:spPr>
        <p:txBody>
          <a:bodyPr wrap="none">
            <a:spAutoFit/>
          </a:bodyPr>
          <a:lstStyle/>
          <a:p>
            <a:r>
              <a:rPr lang="en-US" sz="2400" dirty="0">
                <a:solidFill>
                  <a:schemeClr val="tx2"/>
                </a:solidFill>
              </a:rPr>
              <a:t>Data </a:t>
            </a:r>
            <a:endParaRPr lang="en-US" sz="2400" dirty="0" smtClean="0">
              <a:solidFill>
                <a:schemeClr val="tx2"/>
              </a:solidFill>
            </a:endParaRPr>
          </a:p>
          <a:p>
            <a:r>
              <a:rPr lang="en-US" sz="2400" dirty="0" smtClean="0">
                <a:solidFill>
                  <a:schemeClr val="tx2"/>
                </a:solidFill>
              </a:rPr>
              <a:t>Selection</a:t>
            </a:r>
            <a:endParaRPr lang="en-US" sz="24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60142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32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5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6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67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8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69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" grpId="1"/>
      <p:bldP spid="4" grpId="0"/>
      <p:bldP spid="5" grpId="0"/>
      <p:bldP spid="5" grpId="1"/>
      <p:bldP spid="6" grpId="0"/>
      <p:bldP spid="6" grpId="1"/>
      <p:bldP spid="16" grpId="0" animBg="1"/>
      <p:bldP spid="1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29967" y="725392"/>
            <a:ext cx="6448425" cy="5010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1842" y="546574"/>
            <a:ext cx="6686550" cy="5200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905000" y="76200"/>
            <a:ext cx="5638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Selected attributes?</a:t>
            </a:r>
            <a:endParaRPr lang="en-US" sz="2400" dirty="0"/>
          </a:p>
        </p:txBody>
      </p:sp>
      <p:sp>
        <p:nvSpPr>
          <p:cNvPr id="15" name="Oval 14"/>
          <p:cNvSpPr/>
          <p:nvPr/>
        </p:nvSpPr>
        <p:spPr>
          <a:xfrm>
            <a:off x="5715000" y="722079"/>
            <a:ext cx="1066800" cy="344403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/>
          <p:cNvSpPr/>
          <p:nvPr/>
        </p:nvSpPr>
        <p:spPr>
          <a:xfrm>
            <a:off x="4835079" y="708827"/>
            <a:ext cx="838200" cy="344403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/>
          <p:cNvSpPr/>
          <p:nvPr/>
        </p:nvSpPr>
        <p:spPr>
          <a:xfrm>
            <a:off x="3657600" y="698888"/>
            <a:ext cx="1066800" cy="344403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Oval 19"/>
          <p:cNvSpPr/>
          <p:nvPr/>
        </p:nvSpPr>
        <p:spPr>
          <a:xfrm>
            <a:off x="2819400" y="712140"/>
            <a:ext cx="838200" cy="344403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/>
          <p:cNvSpPr txBox="1"/>
          <p:nvPr/>
        </p:nvSpPr>
        <p:spPr>
          <a:xfrm>
            <a:off x="4755283" y="62948"/>
            <a:ext cx="202651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</a:rPr>
              <a:t>all except gender</a:t>
            </a:r>
            <a:endParaRPr lang="en-US" sz="2000" dirty="0">
              <a:solidFill>
                <a:srgbClr val="FF0000"/>
              </a:solidFill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0" y="3683"/>
            <a:ext cx="1316386" cy="830997"/>
          </a:xfrm>
          <a:prstGeom prst="rect">
            <a:avLst/>
          </a:prstGeom>
          <a:solidFill>
            <a:srgbClr val="FFFFCC"/>
          </a:solidFill>
          <a:ln>
            <a:solidFill>
              <a:schemeClr val="bg1">
                <a:lumMod val="50000"/>
              </a:schemeClr>
            </a:solidFill>
          </a:ln>
        </p:spPr>
        <p:txBody>
          <a:bodyPr wrap="none">
            <a:spAutoFit/>
          </a:bodyPr>
          <a:lstStyle/>
          <a:p>
            <a:r>
              <a:rPr lang="en-US" sz="2400" dirty="0">
                <a:solidFill>
                  <a:schemeClr val="tx2"/>
                </a:solidFill>
              </a:rPr>
              <a:t>Data </a:t>
            </a:r>
            <a:endParaRPr lang="en-US" sz="2400" dirty="0" smtClean="0">
              <a:solidFill>
                <a:schemeClr val="tx2"/>
              </a:solidFill>
            </a:endParaRPr>
          </a:p>
          <a:p>
            <a:r>
              <a:rPr lang="en-US" sz="2400" dirty="0" smtClean="0">
                <a:solidFill>
                  <a:schemeClr val="tx2"/>
                </a:solidFill>
              </a:rPr>
              <a:t>Selection</a:t>
            </a:r>
            <a:endParaRPr lang="en-US" sz="24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24490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5" grpId="0" animBg="1"/>
      <p:bldP spid="18" grpId="0" animBg="1"/>
      <p:bldP spid="19" grpId="0" animBg="1"/>
      <p:bldP spid="20" grpId="0" animBg="1"/>
      <p:bldP spid="2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29967" y="725392"/>
            <a:ext cx="6448425" cy="5010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1842" y="546574"/>
            <a:ext cx="6686550" cy="5200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905000" y="76200"/>
            <a:ext cx="5638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Suppose we build a model that predicts:</a:t>
            </a:r>
            <a:endParaRPr lang="en-US" sz="2400" dirty="0"/>
          </a:p>
        </p:txBody>
      </p:sp>
      <p:sp>
        <p:nvSpPr>
          <p:cNvPr id="21" name="TextBox 20"/>
          <p:cNvSpPr txBox="1"/>
          <p:nvPr/>
        </p:nvSpPr>
        <p:spPr>
          <a:xfrm>
            <a:off x="8186840" y="228600"/>
            <a:ext cx="103336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FF0000"/>
                </a:solidFill>
              </a:rPr>
              <a:t>Prediction</a:t>
            </a:r>
            <a:endParaRPr lang="en-US" sz="1600" dirty="0">
              <a:solidFill>
                <a:srgbClr val="FF0000"/>
              </a:solidFill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0" y="3683"/>
            <a:ext cx="1219200" cy="830997"/>
          </a:xfrm>
          <a:prstGeom prst="rect">
            <a:avLst/>
          </a:prstGeom>
          <a:solidFill>
            <a:srgbClr val="FFFFCC"/>
          </a:solidFill>
          <a:ln>
            <a:solidFill>
              <a:schemeClr val="bg1">
                <a:lumMod val="50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en-US" sz="2400" dirty="0">
                <a:solidFill>
                  <a:schemeClr val="tx2"/>
                </a:solidFill>
              </a:rPr>
              <a:t>Data </a:t>
            </a:r>
            <a:endParaRPr lang="en-US" sz="2400" dirty="0" smtClean="0">
              <a:solidFill>
                <a:schemeClr val="tx2"/>
              </a:solidFill>
            </a:endParaRPr>
          </a:p>
          <a:p>
            <a:r>
              <a:rPr lang="en-US" sz="2400" dirty="0" smtClean="0">
                <a:solidFill>
                  <a:schemeClr val="tx2"/>
                </a:solidFill>
              </a:rPr>
              <a:t>Mining</a:t>
            </a:r>
            <a:endParaRPr lang="en-US" sz="2400" dirty="0">
              <a:solidFill>
                <a:schemeClr val="tx2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8486034" y="481707"/>
            <a:ext cx="70403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FF0000"/>
                </a:solidFill>
              </a:rPr>
              <a:t>from</a:t>
            </a:r>
          </a:p>
          <a:p>
            <a:r>
              <a:rPr lang="en-US" sz="1600" dirty="0" smtClean="0">
                <a:solidFill>
                  <a:srgbClr val="FF0000"/>
                </a:solidFill>
              </a:rPr>
              <a:t>model</a:t>
            </a:r>
            <a:endParaRPr lang="en-US" sz="1600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483357" y="2404872"/>
            <a:ext cx="569387" cy="276999"/>
          </a:xfrm>
          <a:prstGeom prst="rect">
            <a:avLst/>
          </a:prstGeom>
          <a:solidFill>
            <a:schemeClr val="bg1"/>
          </a:solidFill>
        </p:spPr>
        <p:txBody>
          <a:bodyPr wrap="none" lIns="91440" tIns="0" bIns="0" rtlCol="0">
            <a:spAutoFit/>
          </a:bodyPr>
          <a:lstStyle/>
          <a:p>
            <a:r>
              <a:rPr lang="en-US" dirty="0" smtClean="0">
                <a:latin typeface="Arial" pitchFamily="34" charset="0"/>
                <a:cs typeface="Arial" pitchFamily="34" charset="0"/>
              </a:rPr>
              <a:t>   </a:t>
            </a:r>
            <a:r>
              <a:rPr lang="en-US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 </a:t>
            </a:r>
            <a:endParaRPr lang="en-US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8483357" y="3075801"/>
            <a:ext cx="569387" cy="276999"/>
          </a:xfrm>
          <a:prstGeom prst="rect">
            <a:avLst/>
          </a:prstGeom>
          <a:solidFill>
            <a:schemeClr val="bg1"/>
          </a:solidFill>
        </p:spPr>
        <p:txBody>
          <a:bodyPr wrap="none" lIns="91440" tIns="0" bIns="0" rtlCol="0">
            <a:spAutoFit/>
          </a:bodyPr>
          <a:lstStyle/>
          <a:p>
            <a:r>
              <a:rPr lang="en-US" dirty="0" smtClean="0">
                <a:latin typeface="Arial" pitchFamily="34" charset="0"/>
                <a:cs typeface="Arial" pitchFamily="34" charset="0"/>
              </a:rPr>
              <a:t>   </a:t>
            </a:r>
            <a:r>
              <a:rPr lang="en-US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 </a:t>
            </a:r>
            <a:endParaRPr lang="en-US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8483357" y="4066401"/>
            <a:ext cx="569387" cy="276999"/>
          </a:xfrm>
          <a:prstGeom prst="rect">
            <a:avLst/>
          </a:prstGeom>
          <a:solidFill>
            <a:schemeClr val="bg1"/>
          </a:solidFill>
        </p:spPr>
        <p:txBody>
          <a:bodyPr wrap="none" lIns="91440" tIns="0" bIns="0" rtlCol="0">
            <a:spAutoFit/>
          </a:bodyPr>
          <a:lstStyle/>
          <a:p>
            <a:r>
              <a:rPr lang="en-US" dirty="0" smtClean="0">
                <a:latin typeface="Arial" pitchFamily="34" charset="0"/>
                <a:cs typeface="Arial" pitchFamily="34" charset="0"/>
              </a:rPr>
              <a:t>   </a:t>
            </a:r>
            <a:r>
              <a:rPr lang="en-US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 </a:t>
            </a:r>
            <a:endParaRPr lang="en-US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8483357" y="4419600"/>
            <a:ext cx="569387" cy="276999"/>
          </a:xfrm>
          <a:prstGeom prst="rect">
            <a:avLst/>
          </a:prstGeom>
          <a:solidFill>
            <a:schemeClr val="bg1"/>
          </a:solidFill>
        </p:spPr>
        <p:txBody>
          <a:bodyPr wrap="none" lIns="91440" tIns="0" bIns="0" rtlCol="0">
            <a:spAutoFit/>
          </a:bodyPr>
          <a:lstStyle/>
          <a:p>
            <a:r>
              <a:rPr lang="en-US" dirty="0" smtClean="0">
                <a:latin typeface="Arial" pitchFamily="34" charset="0"/>
                <a:cs typeface="Arial" pitchFamily="34" charset="0"/>
              </a:rPr>
              <a:t>   </a:t>
            </a:r>
            <a:r>
              <a:rPr lang="en-US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 </a:t>
            </a:r>
            <a:endParaRPr lang="en-US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8483357" y="5057001"/>
            <a:ext cx="569387" cy="276999"/>
          </a:xfrm>
          <a:prstGeom prst="rect">
            <a:avLst/>
          </a:prstGeom>
          <a:solidFill>
            <a:schemeClr val="bg1"/>
          </a:solidFill>
        </p:spPr>
        <p:txBody>
          <a:bodyPr wrap="none" lIns="91440" tIns="0" bIns="0" rtlCol="0">
            <a:spAutoFit/>
          </a:bodyPr>
          <a:lstStyle/>
          <a:p>
            <a:r>
              <a:rPr lang="en-US" dirty="0" smtClean="0">
                <a:latin typeface="Arial" pitchFamily="34" charset="0"/>
                <a:cs typeface="Arial" pitchFamily="34" charset="0"/>
              </a:rPr>
              <a:t>   </a:t>
            </a:r>
            <a:r>
              <a:rPr lang="en-US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 </a:t>
            </a:r>
            <a:endParaRPr lang="en-US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8483357" y="1094601"/>
            <a:ext cx="761747" cy="276999"/>
          </a:xfrm>
          <a:prstGeom prst="rect">
            <a:avLst/>
          </a:prstGeom>
          <a:solidFill>
            <a:schemeClr val="bg1"/>
          </a:solidFill>
        </p:spPr>
        <p:txBody>
          <a:bodyPr wrap="none" lIns="91440" tIns="0" bIns="0" rtlCol="0">
            <a:spAutoFit/>
          </a:bodyPr>
          <a:lstStyle/>
          <a:p>
            <a:r>
              <a:rPr lang="en-US" dirty="0" smtClean="0">
                <a:latin typeface="Arial" pitchFamily="34" charset="0"/>
                <a:cs typeface="Arial" pitchFamily="34" charset="0"/>
              </a:rPr>
              <a:t>   </a:t>
            </a:r>
            <a:r>
              <a:rPr lang="en-US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    </a:t>
            </a:r>
            <a:endParaRPr lang="en-US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8483357" y="2085201"/>
            <a:ext cx="761747" cy="276999"/>
          </a:xfrm>
          <a:prstGeom prst="rect">
            <a:avLst/>
          </a:prstGeom>
          <a:solidFill>
            <a:schemeClr val="bg1"/>
          </a:solidFill>
        </p:spPr>
        <p:txBody>
          <a:bodyPr wrap="none" lIns="91440" tIns="0" bIns="0" rtlCol="0">
            <a:spAutoFit/>
          </a:bodyPr>
          <a:lstStyle/>
          <a:p>
            <a:r>
              <a:rPr lang="en-US" dirty="0" smtClean="0">
                <a:latin typeface="Arial" pitchFamily="34" charset="0"/>
                <a:cs typeface="Arial" pitchFamily="34" charset="0"/>
              </a:rPr>
              <a:t>   </a:t>
            </a:r>
            <a:r>
              <a:rPr lang="en-US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    </a:t>
            </a:r>
            <a:endParaRPr lang="en-US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8483357" y="3429000"/>
            <a:ext cx="825867" cy="276999"/>
          </a:xfrm>
          <a:prstGeom prst="rect">
            <a:avLst/>
          </a:prstGeom>
          <a:solidFill>
            <a:schemeClr val="bg1"/>
          </a:solidFill>
        </p:spPr>
        <p:txBody>
          <a:bodyPr wrap="none" lIns="91440" tIns="0" bIns="0" rtlCol="0">
            <a:spAutoFit/>
          </a:bodyPr>
          <a:lstStyle/>
          <a:p>
            <a:r>
              <a:rPr lang="en-US" dirty="0" smtClean="0">
                <a:latin typeface="Arial" pitchFamily="34" charset="0"/>
                <a:cs typeface="Arial" pitchFamily="34" charset="0"/>
              </a:rPr>
              <a:t>   </a:t>
            </a:r>
            <a:r>
              <a:rPr lang="en-US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0     </a:t>
            </a:r>
            <a:endParaRPr lang="en-US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8483357" y="3761601"/>
            <a:ext cx="825867" cy="276999"/>
          </a:xfrm>
          <a:prstGeom prst="rect">
            <a:avLst/>
          </a:prstGeom>
          <a:solidFill>
            <a:schemeClr val="bg1"/>
          </a:solidFill>
        </p:spPr>
        <p:txBody>
          <a:bodyPr wrap="none" lIns="91440" tIns="0" bIns="0" rtlCol="0">
            <a:spAutoFit/>
          </a:bodyPr>
          <a:lstStyle/>
          <a:p>
            <a:r>
              <a:rPr lang="en-US" dirty="0" smtClean="0">
                <a:latin typeface="Arial" pitchFamily="34" charset="0"/>
                <a:cs typeface="Arial" pitchFamily="34" charset="0"/>
              </a:rPr>
              <a:t>   </a:t>
            </a:r>
            <a:r>
              <a:rPr lang="en-US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     </a:t>
            </a:r>
            <a:endParaRPr lang="en-US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8483357" y="1399401"/>
            <a:ext cx="761747" cy="276999"/>
          </a:xfrm>
          <a:prstGeom prst="rect">
            <a:avLst/>
          </a:prstGeom>
          <a:solidFill>
            <a:schemeClr val="bg1"/>
          </a:solidFill>
        </p:spPr>
        <p:txBody>
          <a:bodyPr wrap="none" lIns="91440" tIns="0" bIns="0" rtlCol="0">
            <a:spAutoFit/>
          </a:bodyPr>
          <a:lstStyle/>
          <a:p>
            <a:r>
              <a:rPr lang="en-US" dirty="0" smtClean="0">
                <a:latin typeface="Arial" pitchFamily="34" charset="0"/>
                <a:cs typeface="Arial" pitchFamily="34" charset="0"/>
              </a:rPr>
              <a:t>   </a:t>
            </a:r>
            <a:r>
              <a:rPr lang="en-US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    </a:t>
            </a:r>
            <a:endParaRPr lang="en-US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8483357" y="1752600"/>
            <a:ext cx="761747" cy="276999"/>
          </a:xfrm>
          <a:prstGeom prst="rect">
            <a:avLst/>
          </a:prstGeom>
          <a:solidFill>
            <a:schemeClr val="bg1"/>
          </a:solidFill>
        </p:spPr>
        <p:txBody>
          <a:bodyPr wrap="none" lIns="91440" tIns="0" bIns="0" rtlCol="0">
            <a:spAutoFit/>
          </a:bodyPr>
          <a:lstStyle/>
          <a:p>
            <a:r>
              <a:rPr lang="en-US" dirty="0" smtClean="0">
                <a:latin typeface="Arial" pitchFamily="34" charset="0"/>
                <a:cs typeface="Arial" pitchFamily="34" charset="0"/>
              </a:rPr>
              <a:t>   </a:t>
            </a:r>
            <a:r>
              <a:rPr lang="en-US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</a:t>
            </a:r>
            <a:r>
              <a:rPr lang="en-US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   </a:t>
            </a:r>
            <a:endParaRPr lang="en-US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8483357" y="2743200"/>
            <a:ext cx="825867" cy="276999"/>
          </a:xfrm>
          <a:prstGeom prst="rect">
            <a:avLst/>
          </a:prstGeom>
          <a:solidFill>
            <a:schemeClr val="bg1"/>
          </a:solidFill>
        </p:spPr>
        <p:txBody>
          <a:bodyPr wrap="none" lIns="91440" tIns="0" bIns="0" rtlCol="0">
            <a:spAutoFit/>
          </a:bodyPr>
          <a:lstStyle/>
          <a:p>
            <a:r>
              <a:rPr lang="en-US" dirty="0" smtClean="0">
                <a:latin typeface="Arial" pitchFamily="34" charset="0"/>
                <a:cs typeface="Arial" pitchFamily="34" charset="0"/>
              </a:rPr>
              <a:t>   </a:t>
            </a:r>
            <a:r>
              <a:rPr lang="en-US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     </a:t>
            </a:r>
            <a:endParaRPr lang="en-US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8483357" y="4752201"/>
            <a:ext cx="825867" cy="276999"/>
          </a:xfrm>
          <a:prstGeom prst="rect">
            <a:avLst/>
          </a:prstGeom>
          <a:solidFill>
            <a:schemeClr val="bg1"/>
          </a:solidFill>
        </p:spPr>
        <p:txBody>
          <a:bodyPr wrap="none" lIns="91440" tIns="0" bIns="0" rtlCol="0">
            <a:spAutoFit/>
          </a:bodyPr>
          <a:lstStyle/>
          <a:p>
            <a:r>
              <a:rPr lang="en-US" dirty="0" smtClean="0">
                <a:latin typeface="Arial" pitchFamily="34" charset="0"/>
                <a:cs typeface="Arial" pitchFamily="34" charset="0"/>
              </a:rPr>
              <a:t>   </a:t>
            </a:r>
            <a:r>
              <a:rPr lang="en-US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0     </a:t>
            </a:r>
            <a:endParaRPr lang="en-US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8483357" y="5410200"/>
            <a:ext cx="825867" cy="276999"/>
          </a:xfrm>
          <a:prstGeom prst="rect">
            <a:avLst/>
          </a:prstGeom>
          <a:solidFill>
            <a:schemeClr val="bg1"/>
          </a:solidFill>
        </p:spPr>
        <p:txBody>
          <a:bodyPr wrap="none" lIns="91440" tIns="0" bIns="0" rtlCol="0">
            <a:spAutoFit/>
          </a:bodyPr>
          <a:lstStyle/>
          <a:p>
            <a:r>
              <a:rPr lang="en-US" dirty="0" smtClean="0">
                <a:latin typeface="Arial" pitchFamily="34" charset="0"/>
                <a:cs typeface="Arial" pitchFamily="34" charset="0"/>
              </a:rPr>
              <a:t>   </a:t>
            </a:r>
            <a:r>
              <a:rPr lang="en-US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     </a:t>
            </a:r>
            <a:endParaRPr lang="en-US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Oval 3"/>
          <p:cNvSpPr/>
          <p:nvPr/>
        </p:nvSpPr>
        <p:spPr>
          <a:xfrm>
            <a:off x="314740" y="1891099"/>
            <a:ext cx="8456838" cy="2452301"/>
          </a:xfrm>
          <a:prstGeom prst="ellipse">
            <a:avLst/>
          </a:prstGeom>
          <a:solidFill>
            <a:srgbClr val="FFFFCC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ct val="20000"/>
              </a:spcBef>
            </a:pPr>
            <a:r>
              <a:rPr lang="en-US" sz="2800" dirty="0">
                <a:solidFill>
                  <a:schemeClr val="tx1"/>
                </a:solidFill>
              </a:rPr>
              <a:t>What are we trying to </a:t>
            </a:r>
            <a:r>
              <a:rPr lang="en-US" sz="2800" dirty="0" smtClean="0">
                <a:solidFill>
                  <a:schemeClr val="tx1"/>
                </a:solidFill>
              </a:rPr>
              <a:t>accomplish?</a:t>
            </a:r>
          </a:p>
          <a:p>
            <a:pPr algn="ctr">
              <a:spcBef>
                <a:spcPct val="20000"/>
              </a:spcBef>
            </a:pPr>
            <a:endParaRPr lang="en-US" sz="2800" dirty="0" smtClean="0">
              <a:solidFill>
                <a:schemeClr val="tx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524000" y="3154102"/>
            <a:ext cx="557497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ctr">
              <a:spcBef>
                <a:spcPct val="20000"/>
              </a:spcBef>
            </a:pPr>
            <a:r>
              <a:rPr lang="en-US" sz="2400" dirty="0">
                <a:solidFill>
                  <a:srgbClr val="0070C0"/>
                </a:solidFill>
              </a:rPr>
              <a:t>create a model to predict whether </a:t>
            </a:r>
            <a:r>
              <a:rPr lang="en-US" sz="2400" dirty="0" smtClean="0">
                <a:solidFill>
                  <a:srgbClr val="0070C0"/>
                </a:solidFill>
              </a:rPr>
              <a:t>the </a:t>
            </a:r>
            <a:r>
              <a:rPr lang="en-US" sz="2400" dirty="0">
                <a:solidFill>
                  <a:srgbClr val="0070C0"/>
                </a:solidFill>
              </a:rPr>
              <a:t>customer buys or not </a:t>
            </a:r>
          </a:p>
        </p:txBody>
      </p:sp>
      <p:sp>
        <p:nvSpPr>
          <p:cNvPr id="39" name="Oval 38"/>
          <p:cNvSpPr/>
          <p:nvPr/>
        </p:nvSpPr>
        <p:spPr>
          <a:xfrm>
            <a:off x="0" y="33431"/>
            <a:ext cx="1066800" cy="801249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26174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21" grpId="0"/>
      <p:bldP spid="11" grpId="0"/>
      <p:bldP spid="12" grpId="0" animBg="1"/>
      <p:bldP spid="13" grpId="0" animBg="1"/>
      <p:bldP spid="14" grpId="0" animBg="1"/>
      <p:bldP spid="16" grpId="0" animBg="1"/>
      <p:bldP spid="17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4" grpId="0" animBg="1"/>
      <p:bldP spid="6" grpId="0"/>
      <p:bldP spid="39" grpId="0" animBg="1"/>
      <p:bldP spid="39" grpId="1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29967" y="725392"/>
            <a:ext cx="6448425" cy="5010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1842" y="546574"/>
            <a:ext cx="6686550" cy="5200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905000" y="76200"/>
            <a:ext cx="5638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Suppose we build a model that predicts:</a:t>
            </a:r>
            <a:endParaRPr lang="en-US" sz="2400" dirty="0"/>
          </a:p>
        </p:txBody>
      </p:sp>
      <p:sp>
        <p:nvSpPr>
          <p:cNvPr id="21" name="TextBox 20"/>
          <p:cNvSpPr txBox="1"/>
          <p:nvPr/>
        </p:nvSpPr>
        <p:spPr>
          <a:xfrm>
            <a:off x="8186840" y="228600"/>
            <a:ext cx="103336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FF0000"/>
                </a:solidFill>
              </a:rPr>
              <a:t>Prediction</a:t>
            </a:r>
            <a:endParaRPr lang="en-US" sz="1600" dirty="0">
              <a:solidFill>
                <a:srgbClr val="FF0000"/>
              </a:solidFill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0" y="3683"/>
            <a:ext cx="1219200" cy="830997"/>
          </a:xfrm>
          <a:prstGeom prst="rect">
            <a:avLst/>
          </a:prstGeom>
          <a:solidFill>
            <a:srgbClr val="FFFFCC"/>
          </a:solidFill>
          <a:ln>
            <a:solidFill>
              <a:schemeClr val="bg1">
                <a:lumMod val="50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en-US" sz="2400" dirty="0">
                <a:solidFill>
                  <a:schemeClr val="tx2"/>
                </a:solidFill>
              </a:rPr>
              <a:t>Data </a:t>
            </a:r>
            <a:endParaRPr lang="en-US" sz="2400" dirty="0" smtClean="0">
              <a:solidFill>
                <a:schemeClr val="tx2"/>
              </a:solidFill>
            </a:endParaRPr>
          </a:p>
          <a:p>
            <a:r>
              <a:rPr lang="en-US" sz="2400" dirty="0" smtClean="0">
                <a:solidFill>
                  <a:schemeClr val="tx2"/>
                </a:solidFill>
              </a:rPr>
              <a:t>Mining</a:t>
            </a:r>
            <a:endParaRPr lang="en-US" sz="2400" dirty="0">
              <a:solidFill>
                <a:schemeClr val="tx2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8486034" y="481707"/>
            <a:ext cx="70403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FF0000"/>
                </a:solidFill>
              </a:rPr>
              <a:t>from</a:t>
            </a:r>
          </a:p>
          <a:p>
            <a:r>
              <a:rPr lang="en-US" sz="1600" dirty="0" smtClean="0">
                <a:solidFill>
                  <a:srgbClr val="FF0000"/>
                </a:solidFill>
              </a:rPr>
              <a:t>model</a:t>
            </a:r>
            <a:endParaRPr lang="en-US" sz="1600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483357" y="2404872"/>
            <a:ext cx="569387" cy="276999"/>
          </a:xfrm>
          <a:prstGeom prst="rect">
            <a:avLst/>
          </a:prstGeom>
          <a:solidFill>
            <a:schemeClr val="bg1"/>
          </a:solidFill>
        </p:spPr>
        <p:txBody>
          <a:bodyPr wrap="none" lIns="91440" tIns="0" bIns="0" rtlCol="0">
            <a:spAutoFit/>
          </a:bodyPr>
          <a:lstStyle/>
          <a:p>
            <a:r>
              <a:rPr lang="en-US" dirty="0" smtClean="0">
                <a:latin typeface="Arial" pitchFamily="34" charset="0"/>
                <a:cs typeface="Arial" pitchFamily="34" charset="0"/>
              </a:rPr>
              <a:t>   </a:t>
            </a:r>
            <a:r>
              <a:rPr lang="en-US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 </a:t>
            </a:r>
            <a:endParaRPr lang="en-US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8483357" y="3075801"/>
            <a:ext cx="569387" cy="276999"/>
          </a:xfrm>
          <a:prstGeom prst="rect">
            <a:avLst/>
          </a:prstGeom>
          <a:solidFill>
            <a:schemeClr val="bg1"/>
          </a:solidFill>
        </p:spPr>
        <p:txBody>
          <a:bodyPr wrap="none" lIns="91440" tIns="0" bIns="0" rtlCol="0">
            <a:spAutoFit/>
          </a:bodyPr>
          <a:lstStyle/>
          <a:p>
            <a:r>
              <a:rPr lang="en-US" dirty="0" smtClean="0">
                <a:latin typeface="Arial" pitchFamily="34" charset="0"/>
                <a:cs typeface="Arial" pitchFamily="34" charset="0"/>
              </a:rPr>
              <a:t>   </a:t>
            </a:r>
            <a:r>
              <a:rPr lang="en-US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 </a:t>
            </a:r>
            <a:endParaRPr lang="en-US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8483357" y="4066401"/>
            <a:ext cx="569387" cy="276999"/>
          </a:xfrm>
          <a:prstGeom prst="rect">
            <a:avLst/>
          </a:prstGeom>
          <a:solidFill>
            <a:schemeClr val="bg1"/>
          </a:solidFill>
        </p:spPr>
        <p:txBody>
          <a:bodyPr wrap="none" lIns="91440" tIns="0" bIns="0" rtlCol="0">
            <a:spAutoFit/>
          </a:bodyPr>
          <a:lstStyle/>
          <a:p>
            <a:r>
              <a:rPr lang="en-US" dirty="0" smtClean="0">
                <a:latin typeface="Arial" pitchFamily="34" charset="0"/>
                <a:cs typeface="Arial" pitchFamily="34" charset="0"/>
              </a:rPr>
              <a:t>   </a:t>
            </a:r>
            <a:r>
              <a:rPr lang="en-US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 </a:t>
            </a:r>
            <a:endParaRPr lang="en-US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8483357" y="4419600"/>
            <a:ext cx="569387" cy="276999"/>
          </a:xfrm>
          <a:prstGeom prst="rect">
            <a:avLst/>
          </a:prstGeom>
          <a:solidFill>
            <a:schemeClr val="bg1"/>
          </a:solidFill>
        </p:spPr>
        <p:txBody>
          <a:bodyPr wrap="none" lIns="91440" tIns="0" bIns="0" rtlCol="0">
            <a:spAutoFit/>
          </a:bodyPr>
          <a:lstStyle/>
          <a:p>
            <a:r>
              <a:rPr lang="en-US" dirty="0" smtClean="0">
                <a:latin typeface="Arial" pitchFamily="34" charset="0"/>
                <a:cs typeface="Arial" pitchFamily="34" charset="0"/>
              </a:rPr>
              <a:t>   </a:t>
            </a:r>
            <a:r>
              <a:rPr lang="en-US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 </a:t>
            </a:r>
            <a:endParaRPr lang="en-US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8483357" y="5057001"/>
            <a:ext cx="569387" cy="276999"/>
          </a:xfrm>
          <a:prstGeom prst="rect">
            <a:avLst/>
          </a:prstGeom>
          <a:solidFill>
            <a:schemeClr val="bg1"/>
          </a:solidFill>
        </p:spPr>
        <p:txBody>
          <a:bodyPr wrap="none" lIns="91440" tIns="0" bIns="0" rtlCol="0">
            <a:spAutoFit/>
          </a:bodyPr>
          <a:lstStyle/>
          <a:p>
            <a:r>
              <a:rPr lang="en-US" dirty="0" smtClean="0">
                <a:latin typeface="Arial" pitchFamily="34" charset="0"/>
                <a:cs typeface="Arial" pitchFamily="34" charset="0"/>
              </a:rPr>
              <a:t>   </a:t>
            </a:r>
            <a:r>
              <a:rPr lang="en-US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 </a:t>
            </a:r>
            <a:endParaRPr lang="en-US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8483357" y="1094601"/>
            <a:ext cx="761747" cy="276999"/>
          </a:xfrm>
          <a:prstGeom prst="rect">
            <a:avLst/>
          </a:prstGeom>
          <a:solidFill>
            <a:schemeClr val="bg1"/>
          </a:solidFill>
        </p:spPr>
        <p:txBody>
          <a:bodyPr wrap="none" lIns="91440" tIns="0" bIns="0" rtlCol="0">
            <a:spAutoFit/>
          </a:bodyPr>
          <a:lstStyle/>
          <a:p>
            <a:r>
              <a:rPr lang="en-US" dirty="0" smtClean="0">
                <a:latin typeface="Arial" pitchFamily="34" charset="0"/>
                <a:cs typeface="Arial" pitchFamily="34" charset="0"/>
              </a:rPr>
              <a:t>   </a:t>
            </a:r>
            <a:r>
              <a:rPr lang="en-US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    </a:t>
            </a:r>
            <a:endParaRPr lang="en-US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8483357" y="2085201"/>
            <a:ext cx="761747" cy="276999"/>
          </a:xfrm>
          <a:prstGeom prst="rect">
            <a:avLst/>
          </a:prstGeom>
          <a:solidFill>
            <a:schemeClr val="bg1"/>
          </a:solidFill>
        </p:spPr>
        <p:txBody>
          <a:bodyPr wrap="none" lIns="91440" tIns="0" bIns="0" rtlCol="0">
            <a:spAutoFit/>
          </a:bodyPr>
          <a:lstStyle/>
          <a:p>
            <a:r>
              <a:rPr lang="en-US" dirty="0" smtClean="0">
                <a:latin typeface="Arial" pitchFamily="34" charset="0"/>
                <a:cs typeface="Arial" pitchFamily="34" charset="0"/>
              </a:rPr>
              <a:t>   </a:t>
            </a:r>
            <a:r>
              <a:rPr lang="en-US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    </a:t>
            </a:r>
            <a:endParaRPr lang="en-US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8483357" y="3429000"/>
            <a:ext cx="825867" cy="276999"/>
          </a:xfrm>
          <a:prstGeom prst="rect">
            <a:avLst/>
          </a:prstGeom>
          <a:solidFill>
            <a:schemeClr val="bg1"/>
          </a:solidFill>
        </p:spPr>
        <p:txBody>
          <a:bodyPr wrap="none" lIns="91440" tIns="0" bIns="0" rtlCol="0">
            <a:spAutoFit/>
          </a:bodyPr>
          <a:lstStyle/>
          <a:p>
            <a:r>
              <a:rPr lang="en-US" dirty="0" smtClean="0">
                <a:latin typeface="Arial" pitchFamily="34" charset="0"/>
                <a:cs typeface="Arial" pitchFamily="34" charset="0"/>
              </a:rPr>
              <a:t>   </a:t>
            </a:r>
            <a:r>
              <a:rPr lang="en-US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0     </a:t>
            </a:r>
            <a:endParaRPr lang="en-US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8483357" y="3761601"/>
            <a:ext cx="825867" cy="276999"/>
          </a:xfrm>
          <a:prstGeom prst="rect">
            <a:avLst/>
          </a:prstGeom>
          <a:solidFill>
            <a:schemeClr val="bg1"/>
          </a:solidFill>
        </p:spPr>
        <p:txBody>
          <a:bodyPr wrap="none" lIns="91440" tIns="0" bIns="0" rtlCol="0">
            <a:spAutoFit/>
          </a:bodyPr>
          <a:lstStyle/>
          <a:p>
            <a:r>
              <a:rPr lang="en-US" dirty="0" smtClean="0">
                <a:latin typeface="Arial" pitchFamily="34" charset="0"/>
                <a:cs typeface="Arial" pitchFamily="34" charset="0"/>
              </a:rPr>
              <a:t>   </a:t>
            </a:r>
            <a:r>
              <a:rPr lang="en-US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     </a:t>
            </a:r>
            <a:endParaRPr lang="en-US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8483357" y="1399401"/>
            <a:ext cx="761747" cy="276999"/>
          </a:xfrm>
          <a:prstGeom prst="rect">
            <a:avLst/>
          </a:prstGeom>
          <a:solidFill>
            <a:schemeClr val="bg1"/>
          </a:solidFill>
        </p:spPr>
        <p:txBody>
          <a:bodyPr wrap="none" lIns="91440" tIns="0" bIns="0" rtlCol="0">
            <a:spAutoFit/>
          </a:bodyPr>
          <a:lstStyle/>
          <a:p>
            <a:r>
              <a:rPr lang="en-US" dirty="0" smtClean="0">
                <a:latin typeface="Arial" pitchFamily="34" charset="0"/>
                <a:cs typeface="Arial" pitchFamily="34" charset="0"/>
              </a:rPr>
              <a:t>   </a:t>
            </a:r>
            <a:r>
              <a:rPr lang="en-US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    </a:t>
            </a:r>
            <a:endParaRPr lang="en-US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8483357" y="1752600"/>
            <a:ext cx="761747" cy="276999"/>
          </a:xfrm>
          <a:prstGeom prst="rect">
            <a:avLst/>
          </a:prstGeom>
          <a:solidFill>
            <a:schemeClr val="bg1"/>
          </a:solidFill>
        </p:spPr>
        <p:txBody>
          <a:bodyPr wrap="none" lIns="91440" tIns="0" bIns="0" rtlCol="0">
            <a:spAutoFit/>
          </a:bodyPr>
          <a:lstStyle/>
          <a:p>
            <a:r>
              <a:rPr lang="en-US" dirty="0" smtClean="0">
                <a:latin typeface="Arial" pitchFamily="34" charset="0"/>
                <a:cs typeface="Arial" pitchFamily="34" charset="0"/>
              </a:rPr>
              <a:t>   </a:t>
            </a:r>
            <a:r>
              <a:rPr lang="en-US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</a:t>
            </a:r>
            <a:r>
              <a:rPr lang="en-US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   </a:t>
            </a:r>
            <a:endParaRPr lang="en-US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8483357" y="2743200"/>
            <a:ext cx="825867" cy="276999"/>
          </a:xfrm>
          <a:prstGeom prst="rect">
            <a:avLst/>
          </a:prstGeom>
          <a:solidFill>
            <a:schemeClr val="bg1"/>
          </a:solidFill>
        </p:spPr>
        <p:txBody>
          <a:bodyPr wrap="none" lIns="91440" tIns="0" bIns="0" rtlCol="0">
            <a:spAutoFit/>
          </a:bodyPr>
          <a:lstStyle/>
          <a:p>
            <a:r>
              <a:rPr lang="en-US" dirty="0" smtClean="0">
                <a:latin typeface="Arial" pitchFamily="34" charset="0"/>
                <a:cs typeface="Arial" pitchFamily="34" charset="0"/>
              </a:rPr>
              <a:t>   </a:t>
            </a:r>
            <a:r>
              <a:rPr lang="en-US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     </a:t>
            </a:r>
            <a:endParaRPr lang="en-US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8483357" y="4752201"/>
            <a:ext cx="825867" cy="276999"/>
          </a:xfrm>
          <a:prstGeom prst="rect">
            <a:avLst/>
          </a:prstGeom>
          <a:solidFill>
            <a:schemeClr val="bg1"/>
          </a:solidFill>
        </p:spPr>
        <p:txBody>
          <a:bodyPr wrap="none" lIns="91440" tIns="0" bIns="0" rtlCol="0">
            <a:spAutoFit/>
          </a:bodyPr>
          <a:lstStyle/>
          <a:p>
            <a:r>
              <a:rPr lang="en-US" dirty="0" smtClean="0">
                <a:latin typeface="Arial" pitchFamily="34" charset="0"/>
                <a:cs typeface="Arial" pitchFamily="34" charset="0"/>
              </a:rPr>
              <a:t>   </a:t>
            </a:r>
            <a:r>
              <a:rPr lang="en-US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0     </a:t>
            </a:r>
            <a:endParaRPr lang="en-US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8483357" y="5410200"/>
            <a:ext cx="825867" cy="276999"/>
          </a:xfrm>
          <a:prstGeom prst="rect">
            <a:avLst/>
          </a:prstGeom>
          <a:solidFill>
            <a:schemeClr val="bg1"/>
          </a:solidFill>
        </p:spPr>
        <p:txBody>
          <a:bodyPr wrap="none" lIns="91440" tIns="0" bIns="0" rtlCol="0">
            <a:spAutoFit/>
          </a:bodyPr>
          <a:lstStyle/>
          <a:p>
            <a:r>
              <a:rPr lang="en-US" dirty="0" smtClean="0">
                <a:latin typeface="Arial" pitchFamily="34" charset="0"/>
                <a:cs typeface="Arial" pitchFamily="34" charset="0"/>
              </a:rPr>
              <a:t>   </a:t>
            </a:r>
            <a:r>
              <a:rPr lang="en-US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     </a:t>
            </a:r>
            <a:endParaRPr lang="en-US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0" y="5867400"/>
            <a:ext cx="715503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 smtClean="0">
                <a:solidFill>
                  <a:srgbClr val="0070C0"/>
                </a:solidFill>
              </a:rPr>
              <a:t>How many of the customers </a:t>
            </a:r>
            <a:r>
              <a:rPr lang="en-US" sz="2000" dirty="0">
                <a:solidFill>
                  <a:srgbClr val="0070C0"/>
                </a:solidFill>
              </a:rPr>
              <a:t>that </a:t>
            </a:r>
            <a:r>
              <a:rPr lang="en-US" sz="2000" u="sng" dirty="0" smtClean="0">
                <a:solidFill>
                  <a:srgbClr val="0070C0"/>
                </a:solidFill>
              </a:rPr>
              <a:t>bought</a:t>
            </a:r>
            <a:r>
              <a:rPr lang="en-US" sz="2000" dirty="0" smtClean="0">
                <a:solidFill>
                  <a:srgbClr val="0070C0"/>
                </a:solidFill>
              </a:rPr>
              <a:t> were predicted correctly?</a:t>
            </a:r>
            <a:endParaRPr lang="en-US" sz="2000" dirty="0">
              <a:solidFill>
                <a:srgbClr val="0070C0"/>
              </a:solidFill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7367003" y="5897266"/>
            <a:ext cx="138800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 smtClean="0">
                <a:solidFill>
                  <a:srgbClr val="C00000"/>
                </a:solidFill>
              </a:rPr>
              <a:t>incorrectly?</a:t>
            </a:r>
            <a:endParaRPr lang="en-US" sz="2000" dirty="0">
              <a:solidFill>
                <a:srgbClr val="C00000"/>
              </a:solidFill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36443" y="6304002"/>
            <a:ext cx="761830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 smtClean="0">
                <a:solidFill>
                  <a:srgbClr val="0070C0"/>
                </a:solidFill>
              </a:rPr>
              <a:t>How many of the customers </a:t>
            </a:r>
            <a:r>
              <a:rPr lang="en-US" sz="2000" dirty="0">
                <a:solidFill>
                  <a:srgbClr val="0070C0"/>
                </a:solidFill>
              </a:rPr>
              <a:t>that </a:t>
            </a:r>
            <a:r>
              <a:rPr lang="en-US" sz="2000" u="sng" dirty="0" smtClean="0">
                <a:solidFill>
                  <a:srgbClr val="0070C0"/>
                </a:solidFill>
              </a:rPr>
              <a:t>did not buy </a:t>
            </a:r>
            <a:r>
              <a:rPr lang="en-US" sz="2000" dirty="0" smtClean="0">
                <a:solidFill>
                  <a:srgbClr val="0070C0"/>
                </a:solidFill>
              </a:rPr>
              <a:t>were predicted correctly?</a:t>
            </a:r>
            <a:endParaRPr lang="en-US" sz="2000" dirty="0">
              <a:solidFill>
                <a:srgbClr val="0070C0"/>
              </a:solidFill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7679473" y="6304002"/>
            <a:ext cx="137999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 smtClean="0">
                <a:solidFill>
                  <a:srgbClr val="C00000"/>
                </a:solidFill>
              </a:rPr>
              <a:t>incorrectly</a:t>
            </a:r>
            <a:r>
              <a:rPr lang="en-US" dirty="0" smtClean="0">
                <a:solidFill>
                  <a:srgbClr val="C00000"/>
                </a:solidFill>
              </a:rPr>
              <a:t>?</a:t>
            </a:r>
            <a:endParaRPr lang="en-US" dirty="0">
              <a:solidFill>
                <a:srgbClr val="C00000"/>
              </a:solidFill>
            </a:endParaRPr>
          </a:p>
        </p:txBody>
      </p:sp>
      <p:graphicFrame>
        <p:nvGraphicFramePr>
          <p:cNvPr id="39" name="Group 3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62461086"/>
              </p:ext>
            </p:extLst>
          </p:nvPr>
        </p:nvGraphicFramePr>
        <p:xfrm>
          <a:off x="685800" y="2819400"/>
          <a:ext cx="6934200" cy="2209800"/>
        </p:xfrm>
        <a:graphic>
          <a:graphicData uri="http://schemas.openxmlformats.org/drawingml/2006/table">
            <a:tbl>
              <a:tblPr/>
              <a:tblGrid>
                <a:gridCol w="1924050"/>
                <a:gridCol w="1924050"/>
                <a:gridCol w="1924050"/>
                <a:gridCol w="1162050"/>
              </a:tblGrid>
              <a:tr h="5715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Model Buy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Model Not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Totals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</a:tr>
              <a:tr h="5715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Actual Buy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</a:tr>
              <a:tr h="533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Actual Not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</a:tr>
              <a:tr h="533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Totals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721778" y="2782669"/>
            <a:ext cx="133562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Confusion </a:t>
            </a:r>
          </a:p>
          <a:p>
            <a:r>
              <a:rPr lang="en-US" b="1" dirty="0" smtClean="0">
                <a:solidFill>
                  <a:srgbClr val="FF0000"/>
                </a:solidFill>
              </a:rPr>
              <a:t>Matrix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429000" y="3428352"/>
            <a:ext cx="381000" cy="471100"/>
          </a:xfrm>
          <a:prstGeom prst="rect">
            <a:avLst/>
          </a:prstGeom>
          <a:solidFill>
            <a:srgbClr val="FFFF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8</a:t>
            </a:r>
            <a:endParaRPr lang="en-US" sz="2800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5334000" y="3429000"/>
            <a:ext cx="381000" cy="471100"/>
          </a:xfrm>
          <a:prstGeom prst="rect">
            <a:avLst/>
          </a:prstGeom>
          <a:solidFill>
            <a:srgbClr val="FFFF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1</a:t>
            </a:r>
            <a:endParaRPr lang="en-US" sz="2800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6" name="Rectangle 45"/>
          <p:cNvSpPr/>
          <p:nvPr/>
        </p:nvSpPr>
        <p:spPr>
          <a:xfrm>
            <a:off x="5334000" y="4024700"/>
            <a:ext cx="381000" cy="394900"/>
          </a:xfrm>
          <a:prstGeom prst="rect">
            <a:avLst/>
          </a:prstGeom>
          <a:solidFill>
            <a:srgbClr val="FFFF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1</a:t>
            </a:r>
            <a:endParaRPr lang="en-US" sz="2800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7" name="Rectangle 46"/>
          <p:cNvSpPr/>
          <p:nvPr/>
        </p:nvSpPr>
        <p:spPr>
          <a:xfrm>
            <a:off x="3429000" y="4024700"/>
            <a:ext cx="381000" cy="408800"/>
          </a:xfrm>
          <a:prstGeom prst="rect">
            <a:avLst/>
          </a:prstGeom>
          <a:solidFill>
            <a:srgbClr val="FFFF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4</a:t>
            </a:r>
            <a:endParaRPr lang="en-US" sz="2800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8" name="Rectangle 47"/>
          <p:cNvSpPr/>
          <p:nvPr/>
        </p:nvSpPr>
        <p:spPr>
          <a:xfrm>
            <a:off x="6858000" y="3429000"/>
            <a:ext cx="381000" cy="471100"/>
          </a:xfrm>
          <a:prstGeom prst="rect">
            <a:avLst/>
          </a:prstGeom>
          <a:solidFill>
            <a:srgbClr val="FFFF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9</a:t>
            </a:r>
            <a:endParaRPr lang="en-US" sz="28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9" name="Rectangle 48"/>
          <p:cNvSpPr/>
          <p:nvPr/>
        </p:nvSpPr>
        <p:spPr>
          <a:xfrm>
            <a:off x="6858000" y="4024700"/>
            <a:ext cx="381000" cy="394900"/>
          </a:xfrm>
          <a:prstGeom prst="rect">
            <a:avLst/>
          </a:prstGeom>
          <a:solidFill>
            <a:srgbClr val="FFFF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5</a:t>
            </a:r>
            <a:endParaRPr lang="en-US" sz="28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1" name="Rectangle 50"/>
          <p:cNvSpPr/>
          <p:nvPr/>
        </p:nvSpPr>
        <p:spPr>
          <a:xfrm>
            <a:off x="5334000" y="4572000"/>
            <a:ext cx="381000" cy="384960"/>
          </a:xfrm>
          <a:prstGeom prst="rect">
            <a:avLst/>
          </a:prstGeom>
          <a:solidFill>
            <a:srgbClr val="FFFF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2</a:t>
            </a:r>
            <a:endParaRPr lang="en-US" sz="28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2" name="Rectangle 51"/>
          <p:cNvSpPr/>
          <p:nvPr/>
        </p:nvSpPr>
        <p:spPr>
          <a:xfrm>
            <a:off x="3314700" y="4577976"/>
            <a:ext cx="609600" cy="384960"/>
          </a:xfrm>
          <a:prstGeom prst="rect">
            <a:avLst/>
          </a:prstGeom>
          <a:solidFill>
            <a:srgbClr val="FFFF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12</a:t>
            </a:r>
            <a:endParaRPr lang="en-US" sz="28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3" name="Rectangle 52"/>
          <p:cNvSpPr/>
          <p:nvPr/>
        </p:nvSpPr>
        <p:spPr>
          <a:xfrm>
            <a:off x="6705600" y="4534906"/>
            <a:ext cx="685800" cy="471100"/>
          </a:xfrm>
          <a:prstGeom prst="rect">
            <a:avLst/>
          </a:prstGeom>
          <a:solidFill>
            <a:srgbClr val="FFFF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14</a:t>
            </a:r>
            <a:endParaRPr lang="en-US" sz="28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7924800" y="4066401"/>
            <a:ext cx="1115120" cy="630198"/>
          </a:xfrm>
          <a:prstGeom prst="roundRect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Rounded Rectangle 53"/>
          <p:cNvSpPr/>
          <p:nvPr/>
        </p:nvSpPr>
        <p:spPr>
          <a:xfrm>
            <a:off x="7920832" y="5057001"/>
            <a:ext cx="1115120" cy="630198"/>
          </a:xfrm>
          <a:prstGeom prst="roundRect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Rounded Rectangle 54"/>
          <p:cNvSpPr/>
          <p:nvPr/>
        </p:nvSpPr>
        <p:spPr>
          <a:xfrm>
            <a:off x="7915188" y="3403792"/>
            <a:ext cx="1115120" cy="302207"/>
          </a:xfrm>
          <a:prstGeom prst="roundRect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Rounded Rectangle 55"/>
          <p:cNvSpPr/>
          <p:nvPr/>
        </p:nvSpPr>
        <p:spPr>
          <a:xfrm>
            <a:off x="7920832" y="1093952"/>
            <a:ext cx="1115120" cy="2258848"/>
          </a:xfrm>
          <a:prstGeom prst="roundRect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ounded Rectangle 56"/>
          <p:cNvSpPr/>
          <p:nvPr/>
        </p:nvSpPr>
        <p:spPr>
          <a:xfrm>
            <a:off x="7944346" y="3734449"/>
            <a:ext cx="1115120" cy="302207"/>
          </a:xfrm>
          <a:prstGeom prst="roundRect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Rounded Rectangle 57"/>
          <p:cNvSpPr/>
          <p:nvPr/>
        </p:nvSpPr>
        <p:spPr>
          <a:xfrm>
            <a:off x="7944346" y="4739596"/>
            <a:ext cx="1115120" cy="302207"/>
          </a:xfrm>
          <a:prstGeom prst="roundRect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23943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9" presetClass="emph" presetSubtype="0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50" dur="indefinite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51" dur="indefinite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9" presetClass="emph" presetSubtype="0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53" dur="indefinite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54" dur="indefinite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" grpId="1"/>
      <p:bldP spid="33" grpId="0"/>
      <p:bldP spid="33" grpId="1"/>
      <p:bldP spid="35" grpId="0"/>
      <p:bldP spid="37" grpId="0"/>
      <p:bldP spid="6" grpId="0"/>
      <p:bldP spid="4" grpId="0" animBg="1"/>
      <p:bldP spid="34" grpId="0" animBg="1"/>
      <p:bldP spid="46" grpId="0" animBg="1"/>
      <p:bldP spid="47" grpId="0" animBg="1"/>
      <p:bldP spid="48" grpId="0" animBg="1"/>
      <p:bldP spid="49" grpId="0" animBg="1"/>
      <p:bldP spid="51" grpId="0" animBg="1"/>
      <p:bldP spid="52" grpId="0" animBg="1"/>
      <p:bldP spid="53" grpId="0" animBg="1"/>
      <p:bldP spid="7" grpId="0" animBg="1"/>
      <p:bldP spid="7" grpId="1" animBg="1"/>
      <p:bldP spid="54" grpId="0" animBg="1"/>
      <p:bldP spid="54" grpId="1" animBg="1"/>
      <p:bldP spid="55" grpId="0" animBg="1"/>
      <p:bldP spid="55" grpId="1" animBg="1"/>
      <p:bldP spid="56" grpId="0" animBg="1"/>
      <p:bldP spid="56" grpId="1" animBg="1"/>
      <p:bldP spid="57" grpId="0" animBg="1"/>
      <p:bldP spid="57" grpId="1" animBg="1"/>
      <p:bldP spid="58" grpId="0" animBg="1"/>
      <p:bldP spid="58" grpId="1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e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2683</TotalTime>
  <Words>500</Words>
  <Application>Microsoft Office PowerPoint</Application>
  <PresentationFormat>On-screen Show (4:3)</PresentationFormat>
  <Paragraphs>200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14</vt:i4>
      </vt:variant>
    </vt:vector>
  </HeadingPairs>
  <TitlesOfParts>
    <vt:vector size="24" baseType="lpstr">
      <vt:lpstr>Arial</vt:lpstr>
      <vt:lpstr>Arial Black</vt:lpstr>
      <vt:lpstr>Book Antiqua</vt:lpstr>
      <vt:lpstr>Calibri</vt:lpstr>
      <vt:lpstr>Gill Sans MT</vt:lpstr>
      <vt:lpstr>Times New Roman</vt:lpstr>
      <vt:lpstr>Verdana</vt:lpstr>
      <vt:lpstr>Wingdings 2</vt:lpstr>
      <vt:lpstr>Solstice</vt:lpstr>
      <vt:lpstr>Default Design</vt:lpstr>
      <vt:lpstr>Introduction to Data Mining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Data Mining Processes</dc:title>
  <dc:creator>mliberat</dc:creator>
  <cp:lastModifiedBy>Robert Nydick</cp:lastModifiedBy>
  <cp:revision>70</cp:revision>
  <cp:lastPrinted>2012-09-18T03:51:27Z</cp:lastPrinted>
  <dcterms:created xsi:type="dcterms:W3CDTF">2012-08-05T18:55:22Z</dcterms:created>
  <dcterms:modified xsi:type="dcterms:W3CDTF">2015-07-06T20:21:11Z</dcterms:modified>
</cp:coreProperties>
</file>